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5"/>
  </p:notesMasterIdLst>
  <p:handoutMasterIdLst>
    <p:handoutMasterId r:id="rId66"/>
  </p:handoutMasterIdLst>
  <p:sldIdLst>
    <p:sldId id="812" r:id="rId3"/>
    <p:sldId id="877" r:id="rId4"/>
    <p:sldId id="500" r:id="rId5"/>
    <p:sldId id="786" r:id="rId6"/>
    <p:sldId id="791" r:id="rId7"/>
    <p:sldId id="906" r:id="rId8"/>
    <p:sldId id="929" r:id="rId9"/>
    <p:sldId id="917" r:id="rId10"/>
    <p:sldId id="931" r:id="rId11"/>
    <p:sldId id="930" r:id="rId12"/>
    <p:sldId id="932" r:id="rId13"/>
    <p:sldId id="933" r:id="rId14"/>
    <p:sldId id="934" r:id="rId15"/>
    <p:sldId id="918" r:id="rId16"/>
    <p:sldId id="936" r:id="rId17"/>
    <p:sldId id="937" r:id="rId18"/>
    <p:sldId id="938" r:id="rId19"/>
    <p:sldId id="939" r:id="rId20"/>
    <p:sldId id="941" r:id="rId21"/>
    <p:sldId id="935" r:id="rId22"/>
    <p:sldId id="940" r:id="rId23"/>
    <p:sldId id="919" r:id="rId24"/>
    <p:sldId id="943" r:id="rId25"/>
    <p:sldId id="944" r:id="rId26"/>
    <p:sldId id="942" r:id="rId27"/>
    <p:sldId id="920" r:id="rId28"/>
    <p:sldId id="921" r:id="rId29"/>
    <p:sldId id="945" r:id="rId30"/>
    <p:sldId id="922" r:id="rId31"/>
    <p:sldId id="951" r:id="rId32"/>
    <p:sldId id="946" r:id="rId33"/>
    <p:sldId id="947" r:id="rId34"/>
    <p:sldId id="949" r:id="rId35"/>
    <p:sldId id="948" r:id="rId36"/>
    <p:sldId id="950" r:id="rId37"/>
    <p:sldId id="923" r:id="rId38"/>
    <p:sldId id="952" r:id="rId39"/>
    <p:sldId id="953" r:id="rId40"/>
    <p:sldId id="955" r:id="rId41"/>
    <p:sldId id="956" r:id="rId42"/>
    <p:sldId id="924" r:id="rId43"/>
    <p:sldId id="954" r:id="rId44"/>
    <p:sldId id="957" r:id="rId45"/>
    <p:sldId id="958" r:id="rId46"/>
    <p:sldId id="959" r:id="rId47"/>
    <p:sldId id="960" r:id="rId48"/>
    <p:sldId id="961" r:id="rId49"/>
    <p:sldId id="962" r:id="rId50"/>
    <p:sldId id="963" r:id="rId51"/>
    <p:sldId id="964" r:id="rId52"/>
    <p:sldId id="965" r:id="rId53"/>
    <p:sldId id="966" r:id="rId54"/>
    <p:sldId id="928" r:id="rId55"/>
    <p:sldId id="925" r:id="rId56"/>
    <p:sldId id="926" r:id="rId57"/>
    <p:sldId id="927" r:id="rId58"/>
    <p:sldId id="882" r:id="rId59"/>
    <p:sldId id="883" r:id="rId60"/>
    <p:sldId id="884" r:id="rId61"/>
    <p:sldId id="885" r:id="rId62"/>
    <p:sldId id="914" r:id="rId63"/>
    <p:sldId id="915" r:id="rId6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2" autoAdjust="0"/>
    <p:restoredTop sz="89252" autoAdjust="0"/>
  </p:normalViewPr>
  <p:slideViewPr>
    <p:cSldViewPr snapToGrid="0">
      <p:cViewPr>
        <p:scale>
          <a:sx n="90" d="100"/>
          <a:sy n="90" d="100"/>
        </p:scale>
        <p:origin x="1200" y="320"/>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46" Type="http://schemas.openxmlformats.org/officeDocument/2006/relationships/slide" Target="slides/slide52.xml"/><Relationship Id="rId47" Type="http://schemas.openxmlformats.org/officeDocument/2006/relationships/slide" Target="slides/slide53.xml"/><Relationship Id="rId48" Type="http://schemas.openxmlformats.org/officeDocument/2006/relationships/slide" Target="slides/slide55.xml"/><Relationship Id="rId49" Type="http://schemas.openxmlformats.org/officeDocument/2006/relationships/slide" Target="slides/slide56.xml"/><Relationship Id="rId20" Type="http://schemas.openxmlformats.org/officeDocument/2006/relationships/slide" Target="slides/slide25.xml"/><Relationship Id="rId21" Type="http://schemas.openxmlformats.org/officeDocument/2006/relationships/slide" Target="slides/slide27.xml"/><Relationship Id="rId22" Type="http://schemas.openxmlformats.org/officeDocument/2006/relationships/slide" Target="slides/slide28.xml"/><Relationship Id="rId23" Type="http://schemas.openxmlformats.org/officeDocument/2006/relationships/slide" Target="slides/slide29.xml"/><Relationship Id="rId24" Type="http://schemas.openxmlformats.org/officeDocument/2006/relationships/slide" Target="slides/slide30.xml"/><Relationship Id="rId25" Type="http://schemas.openxmlformats.org/officeDocument/2006/relationships/slide" Target="slides/slide31.xml"/><Relationship Id="rId26" Type="http://schemas.openxmlformats.org/officeDocument/2006/relationships/slide" Target="slides/slide32.xml"/><Relationship Id="rId27" Type="http://schemas.openxmlformats.org/officeDocument/2006/relationships/slide" Target="slides/slide33.xml"/><Relationship Id="rId28" Type="http://schemas.openxmlformats.org/officeDocument/2006/relationships/slide" Target="slides/slide34.xml"/><Relationship Id="rId29" Type="http://schemas.openxmlformats.org/officeDocument/2006/relationships/slide" Target="slides/slide35.xml"/><Relationship Id="rId50" Type="http://schemas.openxmlformats.org/officeDocument/2006/relationships/slide" Target="slides/slide58.xml"/><Relationship Id="rId51" Type="http://schemas.openxmlformats.org/officeDocument/2006/relationships/slide" Target="slides/slide61.xml"/><Relationship Id="rId52" Type="http://schemas.openxmlformats.org/officeDocument/2006/relationships/slide" Target="slides/slide62.xml"/><Relationship Id="rId1" Type="http://schemas.openxmlformats.org/officeDocument/2006/relationships/slide" Target="slides/slide6.xml"/><Relationship Id="rId2" Type="http://schemas.openxmlformats.org/officeDocument/2006/relationships/slide" Target="slides/slide7.xml"/><Relationship Id="rId3" Type="http://schemas.openxmlformats.org/officeDocument/2006/relationships/slide" Target="slides/slide8.xml"/><Relationship Id="rId4" Type="http://schemas.openxmlformats.org/officeDocument/2006/relationships/slide" Target="slides/slide9.xml"/><Relationship Id="rId5" Type="http://schemas.openxmlformats.org/officeDocument/2006/relationships/slide" Target="slides/slide10.xml"/><Relationship Id="rId30" Type="http://schemas.openxmlformats.org/officeDocument/2006/relationships/slide" Target="slides/slide36.xml"/><Relationship Id="rId31" Type="http://schemas.openxmlformats.org/officeDocument/2006/relationships/slide" Target="slides/slide37.xml"/><Relationship Id="rId32" Type="http://schemas.openxmlformats.org/officeDocument/2006/relationships/slide" Target="slides/slide38.xml"/><Relationship Id="rId9" Type="http://schemas.openxmlformats.org/officeDocument/2006/relationships/slide" Target="slides/slide14.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3.xml"/><Relationship Id="rId33" Type="http://schemas.openxmlformats.org/officeDocument/2006/relationships/slide" Target="slides/slide39.xml"/><Relationship Id="rId34" Type="http://schemas.openxmlformats.org/officeDocument/2006/relationships/slide" Target="slides/slide40.xml"/><Relationship Id="rId35" Type="http://schemas.openxmlformats.org/officeDocument/2006/relationships/slide" Target="slides/slide41.xml"/><Relationship Id="rId36" Type="http://schemas.openxmlformats.org/officeDocument/2006/relationships/slide" Target="slides/slide42.xml"/><Relationship Id="rId10" Type="http://schemas.openxmlformats.org/officeDocument/2006/relationships/slide" Target="slides/slide15.xml"/><Relationship Id="rId11" Type="http://schemas.openxmlformats.org/officeDocument/2006/relationships/slide" Target="slides/slide16.xml"/><Relationship Id="rId12" Type="http://schemas.openxmlformats.org/officeDocument/2006/relationships/slide" Target="slides/slide17.xml"/><Relationship Id="rId13" Type="http://schemas.openxmlformats.org/officeDocument/2006/relationships/slide" Target="slides/slide18.xml"/><Relationship Id="rId14" Type="http://schemas.openxmlformats.org/officeDocument/2006/relationships/slide" Target="slides/slide19.xml"/><Relationship Id="rId15" Type="http://schemas.openxmlformats.org/officeDocument/2006/relationships/slide" Target="slides/slide20.xml"/><Relationship Id="rId16" Type="http://schemas.openxmlformats.org/officeDocument/2006/relationships/slide" Target="slides/slide21.xml"/><Relationship Id="rId17" Type="http://schemas.openxmlformats.org/officeDocument/2006/relationships/slide" Target="slides/slide22.xml"/><Relationship Id="rId18" Type="http://schemas.openxmlformats.org/officeDocument/2006/relationships/slide" Target="slides/slide23.xml"/><Relationship Id="rId19" Type="http://schemas.openxmlformats.org/officeDocument/2006/relationships/slide" Target="slides/slide24.xml"/><Relationship Id="rId37" Type="http://schemas.openxmlformats.org/officeDocument/2006/relationships/slide" Target="slides/slide43.xml"/><Relationship Id="rId38" Type="http://schemas.openxmlformats.org/officeDocument/2006/relationships/slide" Target="slides/slide44.xml"/><Relationship Id="rId39" Type="http://schemas.openxmlformats.org/officeDocument/2006/relationships/slide" Target="slides/slide45.xml"/><Relationship Id="rId40" Type="http://schemas.openxmlformats.org/officeDocument/2006/relationships/slide" Target="slides/slide46.xml"/><Relationship Id="rId41" Type="http://schemas.openxmlformats.org/officeDocument/2006/relationships/slide" Target="slides/slide47.xml"/><Relationship Id="rId42" Type="http://schemas.openxmlformats.org/officeDocument/2006/relationships/slide" Target="slides/slide48.xml"/><Relationship Id="rId43" Type="http://schemas.openxmlformats.org/officeDocument/2006/relationships/slide" Target="slides/slide49.xml"/><Relationship Id="rId44" Type="http://schemas.openxmlformats.org/officeDocument/2006/relationships/slide" Target="slides/slide50.xml"/><Relationship Id="rId4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6815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63531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4739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2788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61671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2186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449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37327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01703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3203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2</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76592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7.1.3</a:t>
            </a:r>
            <a:r>
              <a:rPr lang="en-US" baseline="0" dirty="0" smtClean="0">
                <a:latin typeface="Arial" charset="0"/>
              </a:rPr>
              <a:t> – IPv4 Unicast, Broadcast, and Multicast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825213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7.1.4 – Types of IPv4 Addresses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111495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899828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7.1.4 – Types of IPv4 Addresses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2362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7.1.4 – Types of IPv4 Addresses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444679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3236640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a:t>
            </a:r>
            <a:r>
              <a:rPr lang="en-US" baseline="0" dirty="0" smtClean="0">
                <a:latin typeface="Arial" charset="0"/>
              </a:rPr>
              <a:t> – IPv4 Issues</a:t>
            </a:r>
            <a:endParaRPr lang="en-US" dirty="0" smtClean="0"/>
          </a:p>
        </p:txBody>
      </p:sp>
    </p:spTree>
    <p:extLst>
      <p:ext uri="{BB962C8B-B14F-4D97-AF65-F5344CB8AC3E}">
        <p14:creationId xmlns:p14="http://schemas.microsoft.com/office/powerpoint/2010/main" val="1001824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a:t>
            </a:r>
            <a:r>
              <a:rPr lang="en-US" baseline="0" dirty="0" smtClean="0">
                <a:latin typeface="Arial" charset="0"/>
              </a:rPr>
              <a:t> – IPv4 Issues</a:t>
            </a:r>
            <a:endParaRPr lang="en-US" dirty="0" smtClean="0"/>
          </a:p>
        </p:txBody>
      </p:sp>
    </p:spTree>
    <p:extLst>
      <p:ext uri="{BB962C8B-B14F-4D97-AF65-F5344CB8AC3E}">
        <p14:creationId xmlns:p14="http://schemas.microsoft.com/office/powerpoint/2010/main" val="64671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a:t>
            </a:r>
            <a:r>
              <a:rPr lang="en-US" baseline="0" dirty="0" smtClean="0">
                <a:latin typeface="Arial" charset="0"/>
              </a:rPr>
              <a:t> – IPv6 Addressing</a:t>
            </a:r>
            <a:endParaRPr lang="en-US" dirty="0" smtClean="0"/>
          </a:p>
        </p:txBody>
      </p:sp>
    </p:spTree>
    <p:extLst>
      <p:ext uri="{BB962C8B-B14F-4D97-AF65-F5344CB8AC3E}">
        <p14:creationId xmlns:p14="http://schemas.microsoft.com/office/powerpoint/2010/main" val="339946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3</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a:t>
            </a:r>
            <a:r>
              <a:rPr lang="en-US" baseline="0" dirty="0" smtClean="0">
                <a:latin typeface="Arial" charset="0"/>
              </a:rPr>
              <a:t> – IPv6 Addressing</a:t>
            </a:r>
            <a:endParaRPr lang="en-US" dirty="0" smtClean="0"/>
          </a:p>
        </p:txBody>
      </p:sp>
    </p:spTree>
    <p:extLst>
      <p:ext uri="{BB962C8B-B14F-4D97-AF65-F5344CB8AC3E}">
        <p14:creationId xmlns:p14="http://schemas.microsoft.com/office/powerpoint/2010/main" val="1640129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a:t>
            </a:r>
            <a:r>
              <a:rPr lang="en-US" baseline="0" dirty="0" smtClean="0">
                <a:latin typeface="Arial" charset="0"/>
              </a:rPr>
              <a:t> – IPv6 Addressing</a:t>
            </a:r>
            <a:endParaRPr lang="en-US" dirty="0" smtClean="0"/>
          </a:p>
        </p:txBody>
      </p:sp>
    </p:spTree>
    <p:extLst>
      <p:ext uri="{BB962C8B-B14F-4D97-AF65-F5344CB8AC3E}">
        <p14:creationId xmlns:p14="http://schemas.microsoft.com/office/powerpoint/2010/main" val="158568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a:t>
            </a:r>
            <a:r>
              <a:rPr lang="en-US" baseline="0" dirty="0" smtClean="0">
                <a:latin typeface="Arial" charset="0"/>
              </a:rPr>
              <a:t> – IPv6 Addressing</a:t>
            </a:r>
            <a:endParaRPr lang="en-US" dirty="0" smtClean="0"/>
          </a:p>
        </p:txBody>
      </p:sp>
    </p:spTree>
    <p:extLst>
      <p:ext uri="{BB962C8B-B14F-4D97-AF65-F5344CB8AC3E}">
        <p14:creationId xmlns:p14="http://schemas.microsoft.com/office/powerpoint/2010/main" val="553946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04880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222842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61590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a:t>
            </a:r>
            <a:r>
              <a:rPr lang="en-US" baseline="0" dirty="0" smtClean="0">
                <a:latin typeface="Arial" charset="0"/>
              </a:rPr>
              <a:t> – Types of IPv6 Addresses</a:t>
            </a:r>
            <a:endParaRPr lang="en-US" dirty="0" smtClean="0"/>
          </a:p>
        </p:txBody>
      </p:sp>
    </p:spTree>
    <p:extLst>
      <p:ext uri="{BB962C8B-B14F-4D97-AF65-F5344CB8AC3E}">
        <p14:creationId xmlns:p14="http://schemas.microsoft.com/office/powerpoint/2010/main" val="837626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a:t>
            </a:r>
            <a:r>
              <a:rPr lang="en-US" baseline="0" dirty="0" smtClean="0">
                <a:latin typeface="Arial" charset="0"/>
              </a:rPr>
              <a:t> – Types of IPv6 Addresses</a:t>
            </a:r>
            <a:endParaRPr lang="en-US" dirty="0" smtClean="0"/>
          </a:p>
        </p:txBody>
      </p:sp>
    </p:spTree>
    <p:extLst>
      <p:ext uri="{BB962C8B-B14F-4D97-AF65-F5344CB8AC3E}">
        <p14:creationId xmlns:p14="http://schemas.microsoft.com/office/powerpoint/2010/main" val="929787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a:t>
            </a:r>
            <a:r>
              <a:rPr lang="en-US" baseline="0" dirty="0" smtClean="0">
                <a:latin typeface="Arial" charset="0"/>
              </a:rPr>
              <a:t> – Types of IPv6 Addresses</a:t>
            </a:r>
            <a:endParaRPr lang="en-US" dirty="0" smtClean="0"/>
          </a:p>
        </p:txBody>
      </p:sp>
    </p:spTree>
    <p:extLst>
      <p:ext uri="{BB962C8B-B14F-4D97-AF65-F5344CB8AC3E}">
        <p14:creationId xmlns:p14="http://schemas.microsoft.com/office/powerpoint/2010/main" val="1809267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a:t>
            </a:r>
            <a:r>
              <a:rPr lang="en-US" baseline="0" dirty="0" smtClean="0">
                <a:latin typeface="Arial" charset="0"/>
              </a:rPr>
              <a:t> – Types of IPv6 Addresses</a:t>
            </a:r>
            <a:endParaRPr lang="en-US" dirty="0" smtClean="0"/>
          </a:p>
        </p:txBody>
      </p:sp>
    </p:spTree>
    <p:extLst>
      <p:ext uri="{BB962C8B-B14F-4D97-AF65-F5344CB8AC3E}">
        <p14:creationId xmlns:p14="http://schemas.microsoft.com/office/powerpoint/2010/main" val="52885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4</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922566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3166242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808995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734047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923169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777990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2005317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2030495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424534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91928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184444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371424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7.2.4</a:t>
            </a:r>
            <a:r>
              <a:rPr lang="en-US" baseline="0" dirty="0" smtClean="0">
                <a:latin typeface="Arial" charset="0"/>
              </a:rPr>
              <a:t> – IPv6 Unicast Addresses</a:t>
            </a:r>
            <a:endParaRPr lang="en-US" dirty="0" smtClean="0"/>
          </a:p>
        </p:txBody>
      </p:sp>
    </p:spTree>
    <p:extLst>
      <p:ext uri="{BB962C8B-B14F-4D97-AF65-F5344CB8AC3E}">
        <p14:creationId xmlns:p14="http://schemas.microsoft.com/office/powerpoint/2010/main" val="1165197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IPv6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7.2.5</a:t>
            </a:r>
            <a:r>
              <a:rPr lang="en-US" baseline="0" dirty="0" smtClean="0">
                <a:latin typeface="Arial" charset="0"/>
              </a:rPr>
              <a:t> – IPv6 Multicast Addresses</a:t>
            </a:r>
            <a:endParaRPr lang="en-US" dirty="0" smtClean="0"/>
          </a:p>
        </p:txBody>
      </p:sp>
    </p:spTree>
    <p:extLst>
      <p:ext uri="{BB962C8B-B14F-4D97-AF65-F5344CB8AC3E}">
        <p14:creationId xmlns:p14="http://schemas.microsoft.com/office/powerpoint/2010/main" val="1015832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104544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a:t>
            </a:r>
            <a:r>
              <a:rPr lang="en-US" sz="1200" kern="1200" baseline="0" dirty="0" smtClean="0">
                <a:solidFill>
                  <a:schemeClr val="tx1"/>
                </a:solidFill>
                <a:latin typeface="Arial" charset="0"/>
                <a:ea typeface="ＭＳ Ｐゴシック" charset="0"/>
                <a:cs typeface="ＭＳ Ｐゴシック" charset="0"/>
              </a:rPr>
              <a:t> – Connectivity Verification</a:t>
            </a:r>
          </a:p>
          <a:p>
            <a:pPr>
              <a:lnSpc>
                <a:spcPct val="80000"/>
              </a:lnSpc>
              <a:buFontTx/>
              <a:buNone/>
            </a:pPr>
            <a:r>
              <a:rPr lang="en-US" dirty="0" smtClean="0">
                <a:latin typeface="Arial" charset="0"/>
              </a:rPr>
              <a:t>7.3.1</a:t>
            </a:r>
            <a:r>
              <a:rPr lang="en-US" baseline="0" dirty="0" smtClean="0">
                <a:latin typeface="Arial" charset="0"/>
              </a:rPr>
              <a:t> – ICMP</a:t>
            </a:r>
            <a:endParaRPr lang="en-US" dirty="0" smtClean="0"/>
          </a:p>
        </p:txBody>
      </p:sp>
    </p:spTree>
    <p:extLst>
      <p:ext uri="{BB962C8B-B14F-4D97-AF65-F5344CB8AC3E}">
        <p14:creationId xmlns:p14="http://schemas.microsoft.com/office/powerpoint/2010/main" val="1871957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a:t>
            </a:r>
            <a:r>
              <a:rPr lang="en-US" sz="1200" kern="1200" baseline="0" dirty="0" smtClean="0">
                <a:solidFill>
                  <a:schemeClr val="tx1"/>
                </a:solidFill>
                <a:latin typeface="Arial" charset="0"/>
                <a:ea typeface="ＭＳ Ｐゴシック" charset="0"/>
                <a:cs typeface="ＭＳ Ｐゴシック" charset="0"/>
              </a:rPr>
              <a:t> – Connectivity Verification</a:t>
            </a:r>
          </a:p>
          <a:p>
            <a:pPr>
              <a:lnSpc>
                <a:spcPct val="80000"/>
              </a:lnSpc>
              <a:buFontTx/>
              <a:buNone/>
            </a:pPr>
            <a:r>
              <a:rPr lang="en-US" dirty="0" smtClean="0"/>
              <a:t>7.3.2 –</a:t>
            </a:r>
            <a:r>
              <a:rPr lang="en-US" baseline="0" dirty="0" smtClean="0"/>
              <a:t> Testing and Verification</a:t>
            </a:r>
            <a:endParaRPr lang="en-US" dirty="0" smtClean="0"/>
          </a:p>
        </p:txBody>
      </p:sp>
    </p:spTree>
    <p:extLst>
      <p:ext uri="{BB962C8B-B14F-4D97-AF65-F5344CB8AC3E}">
        <p14:creationId xmlns:p14="http://schemas.microsoft.com/office/powerpoint/2010/main" val="2601849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latin typeface="Arial" charset="0"/>
              </a:rPr>
              <a:t>Introduction to Networks v6.0</a:t>
            </a:r>
          </a:p>
          <a:p>
            <a:pPr>
              <a:buFontTx/>
              <a:buNone/>
            </a:pPr>
            <a:r>
              <a:rPr lang="en-US" sz="1300" b="0" dirty="0" smtClean="0"/>
              <a:t>Chapter 7: IP Addressing</a:t>
            </a:r>
            <a:endParaRPr lang="en-GB" b="0" dirty="0"/>
          </a:p>
        </p:txBody>
      </p:sp>
    </p:spTree>
    <p:extLst>
      <p:ext uri="{BB962C8B-B14F-4D97-AF65-F5344CB8AC3E}">
        <p14:creationId xmlns:p14="http://schemas.microsoft.com/office/powerpoint/2010/main" val="2633365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baseline="0" dirty="0" smtClean="0">
                <a:solidFill>
                  <a:schemeClr val="tx1"/>
                </a:solidFill>
                <a:latin typeface="Arial" charset="0"/>
                <a:ea typeface="ＭＳ Ｐゴシック" charset="0"/>
                <a:cs typeface="ＭＳ Ｐゴシック" charset="0"/>
              </a:rPr>
              <a:t>7.4.1.3 - </a:t>
            </a:r>
            <a:r>
              <a:rPr lang="en-US" dirty="0" smtClean="0">
                <a:latin typeface="Arial" charset="0"/>
              </a:rPr>
              <a:t>Summary</a:t>
            </a:r>
            <a:endParaRPr lang="en-US" dirty="0"/>
          </a:p>
        </p:txBody>
      </p:sp>
    </p:spTree>
    <p:extLst>
      <p:ext uri="{BB962C8B-B14F-4D97-AF65-F5344CB8AC3E}">
        <p14:creationId xmlns:p14="http://schemas.microsoft.com/office/powerpoint/2010/main" val="1130828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60</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a:t>
            </a:r>
            <a:r>
              <a:rPr lang="en-US" baseline="0" dirty="0" smtClean="0">
                <a:latin typeface="Arial" charset="0"/>
              </a:rPr>
              <a:t> – Binary and Decimal Conversion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910886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65671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a:t>
            </a:r>
            <a:r>
              <a:rPr lang="en-US" baseline="0" dirty="0" smtClean="0">
                <a:latin typeface="Arial" charset="0"/>
              </a:rPr>
              <a:t> – Binary and Decimal Conversion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796772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IPv4 Network Addresses</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a:t>
            </a:r>
            <a:r>
              <a:rPr lang="en-US" baseline="0" dirty="0" smtClean="0">
                <a:latin typeface="Arial" charset="0"/>
              </a:rPr>
              <a:t> – IPv4 Address Structure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73077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6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7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7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7: IP Addressing</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672012"/>
            <a:ext cx="4103688" cy="1061813"/>
          </a:xfrm>
        </p:spPr>
        <p:txBody>
          <a:bodyPr/>
          <a:lstStyle/>
          <a:p>
            <a:pPr eaLnBrk="1" hangingPunct="1"/>
            <a:r>
              <a:rPr lang="en-US" dirty="0">
                <a:latin typeface="Arial" charset="0"/>
              </a:rPr>
              <a:t>CCNA Routing and Switching</a:t>
            </a:r>
          </a:p>
          <a:p>
            <a:pPr eaLnBrk="1" hangingPunct="1"/>
            <a:r>
              <a:rPr lang="en-US" dirty="0">
                <a:latin typeface="Arial" charset="0"/>
              </a:rPr>
              <a:t>Introduction to Networks </a:t>
            </a:r>
            <a:r>
              <a:rPr lang="en-US" dirty="0" smtClean="0">
                <a:latin typeface="Arial" charset="0"/>
              </a:rPr>
              <a:t>v6.0</a:t>
            </a:r>
            <a:endParaRPr lang="en-US" dirty="0">
              <a:latin typeface="Arial" charset="0"/>
            </a:endParaRPr>
          </a:p>
        </p:txBody>
      </p:sp>
    </p:spTree>
    <p:extLst>
      <p:ext uri="{BB962C8B-B14F-4D97-AF65-F5344CB8AC3E}">
        <p14:creationId xmlns:p14="http://schemas.microsoft.com/office/powerpoint/2010/main"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51517"/>
            <a:ext cx="8772157" cy="838200"/>
          </a:xfrm>
        </p:spPr>
        <p:txBody>
          <a:bodyPr/>
          <a:lstStyle/>
          <a:p>
            <a:r>
              <a:rPr lang="en-US" sz="1800" dirty="0" smtClean="0"/>
              <a:t>IPv4 Network Addresses</a:t>
            </a:r>
            <a:r>
              <a:rPr lang="en-US" dirty="0"/>
              <a:t/>
            </a:r>
            <a:br>
              <a:rPr lang="en-US" dirty="0"/>
            </a:br>
            <a:r>
              <a:rPr lang="en-US" dirty="0" smtClean="0"/>
              <a:t>Activity </a:t>
            </a:r>
            <a:r>
              <a:rPr lang="en-US" dirty="0" err="1" smtClean="0"/>
              <a:t>ANDing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771" y="1089717"/>
            <a:ext cx="6705197" cy="27644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163" y="3854171"/>
            <a:ext cx="6856806" cy="2912766"/>
          </a:xfrm>
          <a:prstGeom prst="rect">
            <a:avLst/>
          </a:prstGeom>
        </p:spPr>
      </p:pic>
      <p:sp>
        <p:nvSpPr>
          <p:cNvPr id="10" name="Oval 9"/>
          <p:cNvSpPr/>
          <p:nvPr/>
        </p:nvSpPr>
        <p:spPr bwMode="auto">
          <a:xfrm>
            <a:off x="448594" y="2094001"/>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a:t>
            </a:r>
          </a:p>
        </p:txBody>
      </p:sp>
      <p:sp>
        <p:nvSpPr>
          <p:cNvPr id="12" name="Oval 11"/>
          <p:cNvSpPr/>
          <p:nvPr/>
        </p:nvSpPr>
        <p:spPr bwMode="auto">
          <a:xfrm>
            <a:off x="448594" y="5018543"/>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2</a:t>
            </a:r>
            <a:endParaRPr kumimoji="0" lang="en-US"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13808603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51517"/>
            <a:ext cx="8772157" cy="838200"/>
          </a:xfrm>
        </p:spPr>
        <p:txBody>
          <a:bodyPr/>
          <a:lstStyle/>
          <a:p>
            <a:r>
              <a:rPr lang="en-US" sz="1800" dirty="0" smtClean="0"/>
              <a:t>IPv4 Network Addresses</a:t>
            </a:r>
            <a:r>
              <a:rPr lang="en-US" dirty="0"/>
              <a:t/>
            </a:r>
            <a:br>
              <a:rPr lang="en-US" dirty="0"/>
            </a:br>
            <a:r>
              <a:rPr lang="en-US" dirty="0" smtClean="0"/>
              <a:t>Activity </a:t>
            </a:r>
            <a:r>
              <a:rPr lang="en-US" dirty="0" err="1" smtClean="0"/>
              <a:t>ANDing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2" y="1089717"/>
            <a:ext cx="7010400" cy="28393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352" y="3962400"/>
            <a:ext cx="6985000" cy="2767013"/>
          </a:xfrm>
          <a:prstGeom prst="rect">
            <a:avLst/>
          </a:prstGeom>
        </p:spPr>
      </p:pic>
      <p:sp>
        <p:nvSpPr>
          <p:cNvPr id="7" name="Oval 6"/>
          <p:cNvSpPr/>
          <p:nvPr/>
        </p:nvSpPr>
        <p:spPr bwMode="auto">
          <a:xfrm>
            <a:off x="448594" y="2094001"/>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3</a:t>
            </a:r>
            <a:endParaRPr kumimoji="0" lang="en-US" sz="2400" b="0" i="0" u="none" strike="noStrike" cap="none" normalizeH="0" baseline="0" dirty="0" smtClean="0">
              <a:ln>
                <a:noFill/>
              </a:ln>
              <a:solidFill>
                <a:schemeClr val="bg1"/>
              </a:solidFill>
              <a:effectLst/>
              <a:latin typeface="Arial" charset="0"/>
            </a:endParaRPr>
          </a:p>
        </p:txBody>
      </p:sp>
      <p:sp>
        <p:nvSpPr>
          <p:cNvPr id="8" name="Oval 7"/>
          <p:cNvSpPr/>
          <p:nvPr/>
        </p:nvSpPr>
        <p:spPr bwMode="auto">
          <a:xfrm>
            <a:off x="414337" y="4903876"/>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4</a:t>
            </a:r>
            <a:endParaRPr kumimoji="0" lang="en-US"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06866431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Address </a:t>
            </a:r>
            <a:r>
              <a:rPr lang="en-US" dirty="0" smtClean="0"/>
              <a:t>Structure</a:t>
            </a:r>
            <a:endParaRPr lang="en-US" dirty="0"/>
          </a:p>
        </p:txBody>
      </p:sp>
      <p:sp>
        <p:nvSpPr>
          <p:cNvPr id="2" name="Content Placeholder 1"/>
          <p:cNvSpPr>
            <a:spLocks noGrp="1"/>
          </p:cNvSpPr>
          <p:nvPr>
            <p:ph idx="1"/>
          </p:nvPr>
        </p:nvSpPr>
        <p:spPr>
          <a:xfrm>
            <a:off x="232348" y="1232592"/>
            <a:ext cx="6754239" cy="2239271"/>
          </a:xfrm>
        </p:spPr>
        <p:txBody>
          <a:bodyPr>
            <a:normAutofit lnSpcReduction="10000"/>
          </a:bodyPr>
          <a:lstStyle/>
          <a:p>
            <a:r>
              <a:rPr lang="en-US" dirty="0" smtClean="0"/>
              <a:t>Prefix Length</a:t>
            </a:r>
          </a:p>
          <a:p>
            <a:pPr lvl="1"/>
            <a:r>
              <a:rPr lang="en-US" dirty="0"/>
              <a:t>is the number of bits set to 1 in the subnet mask. It is written in “slash notation”, which is a “/” followed by the number of bits set to 1. Therefore, count the number of bits in the subnet mask and prepend it with a slash</a:t>
            </a:r>
            <a:r>
              <a:rPr lang="en-US" dirty="0" smtClean="0"/>
              <a:t>.</a:t>
            </a:r>
            <a:r>
              <a:rPr lang="en-US" dirty="0"/>
              <a:t/>
            </a:r>
            <a:br>
              <a:rPr lang="en-US" dirty="0"/>
            </a:b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63" y="3206750"/>
            <a:ext cx="7315200" cy="3022600"/>
          </a:xfrm>
          <a:prstGeom prst="rect">
            <a:avLst/>
          </a:prstGeom>
        </p:spPr>
      </p:pic>
    </p:spTree>
    <p:extLst>
      <p:ext uri="{BB962C8B-B14F-4D97-AF65-F5344CB8AC3E}">
        <p14:creationId xmlns:p14="http://schemas.microsoft.com/office/powerpoint/2010/main" val="20951229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70307"/>
            <a:ext cx="8772157" cy="838200"/>
          </a:xfrm>
        </p:spPr>
        <p:txBody>
          <a:bodyPr/>
          <a:lstStyle/>
          <a:p>
            <a:r>
              <a:rPr lang="en-US" sz="1800" dirty="0" smtClean="0"/>
              <a:t>IPv4 Network Addresses</a:t>
            </a:r>
            <a:r>
              <a:rPr lang="en-US" dirty="0"/>
              <a:t/>
            </a:r>
            <a:br>
              <a:rPr lang="en-US" dirty="0"/>
            </a:br>
            <a:r>
              <a:rPr lang="en-US" dirty="0" smtClean="0"/>
              <a:t>Prefix Length</a:t>
            </a:r>
            <a:endParaRPr lang="en-US" dirty="0"/>
          </a:p>
        </p:txBody>
      </p:sp>
      <p:sp>
        <p:nvSpPr>
          <p:cNvPr id="10" name="Oval 9"/>
          <p:cNvSpPr/>
          <p:nvPr/>
        </p:nvSpPr>
        <p:spPr bwMode="auto">
          <a:xfrm>
            <a:off x="434306" y="1822538"/>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1</a:t>
            </a:r>
          </a:p>
        </p:txBody>
      </p:sp>
      <p:sp>
        <p:nvSpPr>
          <p:cNvPr id="12" name="Oval 11"/>
          <p:cNvSpPr/>
          <p:nvPr/>
        </p:nvSpPr>
        <p:spPr bwMode="auto">
          <a:xfrm>
            <a:off x="434306" y="2861130"/>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2</a:t>
            </a:r>
            <a:endParaRPr kumimoji="0" lang="en-US" sz="2400" b="0" i="0" u="none" strike="noStrike" cap="none" normalizeH="0" baseline="0" dirty="0" smtClean="0">
              <a:ln>
                <a:noFill/>
              </a:ln>
              <a:solidFill>
                <a:schemeClr val="bg1"/>
              </a:solidFill>
              <a:effectLst/>
              <a:latin typeface="Arial" charset="0"/>
            </a:endParaRPr>
          </a:p>
        </p:txBody>
      </p:sp>
      <p:sp>
        <p:nvSpPr>
          <p:cNvPr id="7" name="Oval 6"/>
          <p:cNvSpPr/>
          <p:nvPr/>
        </p:nvSpPr>
        <p:spPr bwMode="auto">
          <a:xfrm>
            <a:off x="434306" y="3899722"/>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3</a:t>
            </a:r>
            <a:endParaRPr kumimoji="0" lang="en-US" sz="2400" b="0" i="0" u="none" strike="noStrike" cap="none" normalizeH="0" baseline="0" dirty="0" smtClean="0">
              <a:ln>
                <a:noFill/>
              </a:ln>
              <a:solidFill>
                <a:schemeClr val="bg1"/>
              </a:solidFill>
              <a:effectLst/>
              <a:latin typeface="Arial" charset="0"/>
            </a:endParaRPr>
          </a:p>
        </p:txBody>
      </p:sp>
      <p:sp>
        <p:nvSpPr>
          <p:cNvPr id="8" name="Oval 7"/>
          <p:cNvSpPr/>
          <p:nvPr/>
        </p:nvSpPr>
        <p:spPr bwMode="auto">
          <a:xfrm>
            <a:off x="434306" y="4938314"/>
            <a:ext cx="474412" cy="5840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dirty="0">
                <a:solidFill>
                  <a:schemeClr val="bg1"/>
                </a:solidFill>
              </a:rPr>
              <a:t>4</a:t>
            </a:r>
            <a:endParaRPr kumimoji="0" lang="en-US" sz="2400" b="0" i="0" u="none" strike="noStrike" cap="none" normalizeH="0" baseline="0" dirty="0" smtClean="0">
              <a:ln>
                <a:noFill/>
              </a:ln>
              <a:solidFill>
                <a:schemeClr val="bg1"/>
              </a:solidFill>
              <a:effectLst/>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124" y="1873893"/>
            <a:ext cx="6172200" cy="60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124" y="2896537"/>
            <a:ext cx="6172200" cy="635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124" y="3899722"/>
            <a:ext cx="6172200" cy="6985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324" y="4971991"/>
            <a:ext cx="6223000" cy="685800"/>
          </a:xfrm>
          <a:prstGeom prst="rect">
            <a:avLst/>
          </a:prstGeom>
        </p:spPr>
      </p:pic>
      <p:sp>
        <p:nvSpPr>
          <p:cNvPr id="13" name="Content Placeholder 1"/>
          <p:cNvSpPr>
            <a:spLocks noGrp="1"/>
          </p:cNvSpPr>
          <p:nvPr>
            <p:ph idx="1"/>
          </p:nvPr>
        </p:nvSpPr>
        <p:spPr>
          <a:xfrm>
            <a:off x="232348" y="1018216"/>
            <a:ext cx="8697340" cy="481908"/>
          </a:xfrm>
        </p:spPr>
        <p:txBody>
          <a:bodyPr>
            <a:normAutofit/>
          </a:bodyPr>
          <a:lstStyle/>
          <a:p>
            <a:r>
              <a:rPr lang="en-US" dirty="0" smtClean="0"/>
              <a:t>What are the Prefix Length of the </a:t>
            </a:r>
            <a:r>
              <a:rPr lang="en-US" smtClean="0"/>
              <a:t>following IPv4 addresses?</a:t>
            </a:r>
            <a:endParaRPr lang="en-US" dirty="0" smtClean="0"/>
          </a:p>
        </p:txBody>
      </p:sp>
    </p:spTree>
    <p:extLst>
      <p:ext uri="{BB962C8B-B14F-4D97-AF65-F5344CB8AC3E}">
        <p14:creationId xmlns:p14="http://schemas.microsoft.com/office/powerpoint/2010/main" val="99927708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t>
            </a:r>
            <a:r>
              <a:rPr lang="en-US" dirty="0" smtClean="0"/>
              <a:t>Networks, Hosts, and Broadcast</a:t>
            </a:r>
            <a:endParaRPr lang="en-US" dirty="0"/>
          </a:p>
        </p:txBody>
      </p:sp>
      <p:sp>
        <p:nvSpPr>
          <p:cNvPr id="9" name="Content Placeholder 1"/>
          <p:cNvSpPr>
            <a:spLocks noGrp="1"/>
          </p:cNvSpPr>
          <p:nvPr>
            <p:ph idx="1"/>
          </p:nvPr>
        </p:nvSpPr>
        <p:spPr>
          <a:xfrm>
            <a:off x="213110" y="1232592"/>
            <a:ext cx="5706428" cy="2124971"/>
          </a:xfrm>
        </p:spPr>
        <p:txBody>
          <a:bodyPr/>
          <a:lstStyle/>
          <a:p>
            <a:r>
              <a:rPr lang="en-US" dirty="0" smtClean="0"/>
              <a:t>Given a </a:t>
            </a:r>
            <a:r>
              <a:rPr lang="en-US" b="1" dirty="0" smtClean="0"/>
              <a:t>10.1.1.0/24</a:t>
            </a:r>
            <a:r>
              <a:rPr lang="en-US" dirty="0" smtClean="0"/>
              <a:t> IPv4 address</a:t>
            </a:r>
          </a:p>
          <a:p>
            <a:pPr lvl="1"/>
            <a:r>
              <a:rPr lang="en-US" b="1" dirty="0" smtClean="0"/>
              <a:t>Network Address</a:t>
            </a:r>
            <a:r>
              <a:rPr lang="en-US" dirty="0" smtClean="0"/>
              <a:t> – 10.1.1.0</a:t>
            </a:r>
          </a:p>
          <a:p>
            <a:pPr lvl="1"/>
            <a:r>
              <a:rPr lang="en-US" b="1" dirty="0" smtClean="0"/>
              <a:t>First Host Address</a:t>
            </a:r>
            <a:r>
              <a:rPr lang="en-US" dirty="0" smtClean="0"/>
              <a:t> – 10.1.1.1</a:t>
            </a:r>
          </a:p>
          <a:p>
            <a:pPr lvl="1"/>
            <a:r>
              <a:rPr lang="en-US" b="1" dirty="0" smtClean="0"/>
              <a:t>Last Host Address</a:t>
            </a:r>
            <a:r>
              <a:rPr lang="en-US" dirty="0" smtClean="0"/>
              <a:t> – 10.1.1.254</a:t>
            </a:r>
          </a:p>
          <a:p>
            <a:pPr lvl="1"/>
            <a:r>
              <a:rPr lang="en-US" b="1" dirty="0" smtClean="0"/>
              <a:t>Broadcast Address</a:t>
            </a:r>
            <a:r>
              <a:rPr lang="en-US" dirty="0" smtClean="0"/>
              <a:t> – 10.1.1.255</a:t>
            </a:r>
          </a:p>
        </p:txBody>
      </p:sp>
      <p:sp>
        <p:nvSpPr>
          <p:cNvPr id="11" name="TextBox 10"/>
          <p:cNvSpPr txBox="1"/>
          <p:nvPr/>
        </p:nvSpPr>
        <p:spPr>
          <a:xfrm>
            <a:off x="448516" y="4299851"/>
            <a:ext cx="8005718" cy="1089529"/>
          </a:xfrm>
          <a:prstGeom prst="rect">
            <a:avLst/>
          </a:prstGeom>
          <a:noFill/>
        </p:spPr>
        <p:txBody>
          <a:bodyPr wrap="none" rtlCol="0">
            <a:spAutoFit/>
          </a:bodyPr>
          <a:lstStyle/>
          <a:p>
            <a:r>
              <a:rPr lang="en-US" b="1" dirty="0" smtClean="0"/>
              <a:t>Note</a:t>
            </a:r>
            <a:r>
              <a:rPr lang="en-US" dirty="0" smtClean="0"/>
              <a:t>: Normally, in practice the first host address is the </a:t>
            </a:r>
          </a:p>
          <a:p>
            <a:r>
              <a:rPr lang="en-US" dirty="0" smtClean="0"/>
              <a:t>default gateway address. In this case the default gateway</a:t>
            </a:r>
          </a:p>
          <a:p>
            <a:r>
              <a:rPr lang="en-US" dirty="0"/>
              <a:t>i</a:t>
            </a:r>
            <a:r>
              <a:rPr lang="en-US" dirty="0" smtClean="0"/>
              <a:t>s </a:t>
            </a:r>
            <a:r>
              <a:rPr lang="en-US" b="1" dirty="0" smtClean="0"/>
              <a:t>10.1.1.1</a:t>
            </a:r>
            <a:endParaRPr lang="en-US" b="1" dirty="0"/>
          </a:p>
        </p:txBody>
      </p:sp>
    </p:spTree>
    <p:extLst>
      <p:ext uri="{BB962C8B-B14F-4D97-AF65-F5344CB8AC3E}">
        <p14:creationId xmlns:p14="http://schemas.microsoft.com/office/powerpoint/2010/main" val="50341131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t>
            </a:r>
            <a:r>
              <a:rPr lang="en-US" dirty="0" smtClean="0"/>
              <a:t>Networks, Hosts, and Broadcast</a:t>
            </a:r>
            <a:endParaRPr lang="en-US" dirty="0"/>
          </a:p>
        </p:txBody>
      </p:sp>
      <p:sp>
        <p:nvSpPr>
          <p:cNvPr id="9" name="Content Placeholder 1"/>
          <p:cNvSpPr>
            <a:spLocks noGrp="1"/>
          </p:cNvSpPr>
          <p:nvPr>
            <p:ph idx="1"/>
          </p:nvPr>
        </p:nvSpPr>
        <p:spPr>
          <a:xfrm>
            <a:off x="213110" y="1232592"/>
            <a:ext cx="5706428" cy="2124971"/>
          </a:xfrm>
        </p:spPr>
        <p:txBody>
          <a:bodyPr/>
          <a:lstStyle/>
          <a:p>
            <a:r>
              <a:rPr lang="en-US" dirty="0" smtClean="0"/>
              <a:t>Given a </a:t>
            </a:r>
            <a:r>
              <a:rPr lang="en-US" b="1" dirty="0" smtClean="0"/>
              <a:t>10.1.1.0/24</a:t>
            </a:r>
            <a:r>
              <a:rPr lang="en-US" dirty="0" smtClean="0"/>
              <a:t> IPv4 address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931" y="1772182"/>
            <a:ext cx="5669587" cy="4857218"/>
          </a:xfrm>
          <a:prstGeom prst="rect">
            <a:avLst/>
          </a:prstGeom>
        </p:spPr>
      </p:pic>
    </p:spTree>
    <p:extLst>
      <p:ext uri="{BB962C8B-B14F-4D97-AF65-F5344CB8AC3E}">
        <p14:creationId xmlns:p14="http://schemas.microsoft.com/office/powerpoint/2010/main" val="84684333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t>
            </a:r>
            <a:r>
              <a:rPr lang="en-US" dirty="0" smtClean="0"/>
              <a:t>Networks, Hosts, and Broadcast</a:t>
            </a:r>
            <a:endParaRPr lang="en-US" dirty="0"/>
          </a:p>
        </p:txBody>
      </p:sp>
      <p:sp>
        <p:nvSpPr>
          <p:cNvPr id="9" name="Content Placeholder 1"/>
          <p:cNvSpPr>
            <a:spLocks noGrp="1"/>
          </p:cNvSpPr>
          <p:nvPr>
            <p:ph idx="1"/>
          </p:nvPr>
        </p:nvSpPr>
        <p:spPr>
          <a:xfrm>
            <a:off x="213110" y="1232592"/>
            <a:ext cx="5706428" cy="2124971"/>
          </a:xfrm>
        </p:spPr>
        <p:txBody>
          <a:bodyPr/>
          <a:lstStyle/>
          <a:p>
            <a:r>
              <a:rPr lang="en-US" dirty="0" smtClean="0"/>
              <a:t>Given a </a:t>
            </a:r>
            <a:r>
              <a:rPr lang="en-US" b="1" dirty="0" smtClean="0"/>
              <a:t>10.1.1.0/24</a:t>
            </a:r>
            <a:r>
              <a:rPr lang="en-US" dirty="0" smtClean="0"/>
              <a:t> IPv4 address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923" y="1915427"/>
            <a:ext cx="4563077" cy="45132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10" y="1977124"/>
            <a:ext cx="4700588" cy="4437277"/>
          </a:xfrm>
          <a:prstGeom prst="rect">
            <a:avLst/>
          </a:prstGeom>
        </p:spPr>
      </p:pic>
      <p:sp>
        <p:nvSpPr>
          <p:cNvPr id="4" name="TextBox 3"/>
          <p:cNvSpPr txBox="1"/>
          <p:nvPr/>
        </p:nvSpPr>
        <p:spPr>
          <a:xfrm>
            <a:off x="623127" y="6385826"/>
            <a:ext cx="7913641" cy="424732"/>
          </a:xfrm>
          <a:prstGeom prst="rect">
            <a:avLst/>
          </a:prstGeom>
          <a:noFill/>
        </p:spPr>
        <p:txBody>
          <a:bodyPr wrap="none" rtlCol="0">
            <a:spAutoFit/>
          </a:bodyPr>
          <a:lstStyle/>
          <a:p>
            <a:r>
              <a:rPr lang="en-US" b="1" dirty="0" smtClean="0"/>
              <a:t>Note</a:t>
            </a:r>
            <a:r>
              <a:rPr lang="en-US" dirty="0" smtClean="0"/>
              <a:t>: 10.1.1.1 to 10.1.1.254 are the usable IP addresses</a:t>
            </a:r>
            <a:endParaRPr lang="en-US" dirty="0"/>
          </a:p>
        </p:txBody>
      </p:sp>
    </p:spTree>
    <p:extLst>
      <p:ext uri="{BB962C8B-B14F-4D97-AF65-F5344CB8AC3E}">
        <p14:creationId xmlns:p14="http://schemas.microsoft.com/office/powerpoint/2010/main" val="153607755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t>
            </a:r>
            <a:r>
              <a:rPr lang="en-US" dirty="0" smtClean="0"/>
              <a:t>Networks, Hosts, and Broadcast</a:t>
            </a:r>
            <a:endParaRPr lang="en-US" dirty="0"/>
          </a:p>
        </p:txBody>
      </p:sp>
      <p:sp>
        <p:nvSpPr>
          <p:cNvPr id="9" name="Content Placeholder 1"/>
          <p:cNvSpPr>
            <a:spLocks noGrp="1"/>
          </p:cNvSpPr>
          <p:nvPr>
            <p:ph idx="1"/>
          </p:nvPr>
        </p:nvSpPr>
        <p:spPr>
          <a:xfrm>
            <a:off x="213110" y="1232592"/>
            <a:ext cx="5706428" cy="2124971"/>
          </a:xfrm>
        </p:spPr>
        <p:txBody>
          <a:bodyPr/>
          <a:lstStyle/>
          <a:p>
            <a:r>
              <a:rPr lang="en-US" dirty="0" smtClean="0"/>
              <a:t>Given a </a:t>
            </a:r>
            <a:r>
              <a:rPr lang="en-US" b="1" dirty="0" smtClean="0"/>
              <a:t>10.1.1.0/24</a:t>
            </a:r>
            <a:r>
              <a:rPr lang="en-US" dirty="0" smtClean="0"/>
              <a:t> IPv4 address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1906244"/>
            <a:ext cx="4503738" cy="4367556"/>
          </a:xfrm>
          <a:prstGeom prst="rect">
            <a:avLst/>
          </a:prstGeom>
        </p:spPr>
      </p:pic>
    </p:spTree>
    <p:extLst>
      <p:ext uri="{BB962C8B-B14F-4D97-AF65-F5344CB8AC3E}">
        <p14:creationId xmlns:p14="http://schemas.microsoft.com/office/powerpoint/2010/main" val="124063140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t>
            </a:r>
            <a:r>
              <a:rPr lang="en-US" dirty="0" smtClean="0"/>
              <a:t>Networks, Hosts, and Broadcast</a:t>
            </a:r>
            <a:endParaRPr lang="en-US" dirty="0"/>
          </a:p>
        </p:txBody>
      </p:sp>
      <p:sp>
        <p:nvSpPr>
          <p:cNvPr id="9" name="Content Placeholder 1"/>
          <p:cNvSpPr>
            <a:spLocks noGrp="1"/>
          </p:cNvSpPr>
          <p:nvPr>
            <p:ph idx="1"/>
          </p:nvPr>
        </p:nvSpPr>
        <p:spPr>
          <a:xfrm>
            <a:off x="213110" y="1232592"/>
            <a:ext cx="5706428" cy="2124971"/>
          </a:xfrm>
        </p:spPr>
        <p:txBody>
          <a:bodyPr/>
          <a:lstStyle/>
          <a:p>
            <a:r>
              <a:rPr lang="en-US" dirty="0" smtClean="0"/>
              <a:t>Given a </a:t>
            </a:r>
            <a:r>
              <a:rPr lang="en-US" b="1" dirty="0" smtClean="0"/>
              <a:t>192.168.1.0/24</a:t>
            </a:r>
            <a:r>
              <a:rPr lang="en-US" dirty="0" smtClean="0"/>
              <a:t> IPv4 address</a:t>
            </a:r>
          </a:p>
          <a:p>
            <a:pPr lvl="1"/>
            <a:r>
              <a:rPr lang="en-US" b="1" dirty="0" smtClean="0"/>
              <a:t>Network Address</a:t>
            </a:r>
            <a:r>
              <a:rPr lang="en-US" dirty="0" smtClean="0"/>
              <a:t> –  ?</a:t>
            </a:r>
          </a:p>
          <a:p>
            <a:pPr lvl="1"/>
            <a:r>
              <a:rPr lang="en-US" b="1" dirty="0" smtClean="0"/>
              <a:t>First Host Address</a:t>
            </a:r>
            <a:r>
              <a:rPr lang="en-US" dirty="0" smtClean="0"/>
              <a:t> – ?</a:t>
            </a:r>
          </a:p>
          <a:p>
            <a:pPr lvl="1"/>
            <a:r>
              <a:rPr lang="en-US" b="1" dirty="0" smtClean="0"/>
              <a:t>Last Host Address</a:t>
            </a:r>
            <a:r>
              <a:rPr lang="en-US" dirty="0" smtClean="0"/>
              <a:t> – ?</a:t>
            </a:r>
          </a:p>
          <a:p>
            <a:pPr lvl="1"/>
            <a:r>
              <a:rPr lang="en-US" b="1" dirty="0" smtClean="0"/>
              <a:t>Broadcast Address</a:t>
            </a:r>
            <a:r>
              <a:rPr lang="en-US" dirty="0" smtClean="0"/>
              <a:t> – ?</a:t>
            </a:r>
          </a:p>
        </p:txBody>
      </p:sp>
      <p:sp>
        <p:nvSpPr>
          <p:cNvPr id="4" name="Content Placeholder 1"/>
          <p:cNvSpPr txBox="1">
            <a:spLocks/>
          </p:cNvSpPr>
          <p:nvPr/>
        </p:nvSpPr>
        <p:spPr bwMode="auto">
          <a:xfrm>
            <a:off x="365510" y="3771005"/>
            <a:ext cx="5706428" cy="21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kern="0" dirty="0" smtClean="0"/>
              <a:t>Given a </a:t>
            </a:r>
            <a:r>
              <a:rPr lang="en-US" b="1" kern="0" dirty="0" smtClean="0"/>
              <a:t>192.168.1.0/27</a:t>
            </a:r>
            <a:r>
              <a:rPr lang="en-US" kern="0" dirty="0" smtClean="0"/>
              <a:t> IPv4 address</a:t>
            </a:r>
          </a:p>
          <a:p>
            <a:pPr lvl="1"/>
            <a:r>
              <a:rPr lang="en-US" b="1" kern="0" dirty="0" smtClean="0"/>
              <a:t>Network Address</a:t>
            </a:r>
            <a:r>
              <a:rPr lang="en-US" kern="0" dirty="0" smtClean="0"/>
              <a:t> –  ?</a:t>
            </a:r>
          </a:p>
          <a:p>
            <a:pPr lvl="1"/>
            <a:r>
              <a:rPr lang="en-US" b="1" kern="0" dirty="0" smtClean="0"/>
              <a:t>First Host Address</a:t>
            </a:r>
            <a:r>
              <a:rPr lang="en-US" kern="0" dirty="0" smtClean="0"/>
              <a:t> – ?</a:t>
            </a:r>
          </a:p>
          <a:p>
            <a:pPr lvl="1"/>
            <a:r>
              <a:rPr lang="en-US" b="1" kern="0" dirty="0" smtClean="0"/>
              <a:t>Last Host Address</a:t>
            </a:r>
            <a:r>
              <a:rPr lang="en-US" kern="0" dirty="0" smtClean="0"/>
              <a:t> – ?</a:t>
            </a:r>
          </a:p>
          <a:p>
            <a:pPr lvl="1"/>
            <a:r>
              <a:rPr lang="en-US" b="1" kern="0" dirty="0" smtClean="0"/>
              <a:t>Broadcast Address</a:t>
            </a:r>
            <a:r>
              <a:rPr lang="en-US" kern="0" dirty="0" smtClean="0"/>
              <a:t> – ?</a:t>
            </a:r>
          </a:p>
        </p:txBody>
      </p:sp>
    </p:spTree>
    <p:extLst>
      <p:ext uri="{BB962C8B-B14F-4D97-AF65-F5344CB8AC3E}">
        <p14:creationId xmlns:p14="http://schemas.microsoft.com/office/powerpoint/2010/main" val="178919992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smtClean="0"/>
              <a:t>Graded Exercise</a:t>
            </a:r>
            <a:endParaRPr lang="en-US" dirty="0"/>
          </a:p>
        </p:txBody>
      </p:sp>
      <p:sp>
        <p:nvSpPr>
          <p:cNvPr id="2" name="Content Placeholder 1"/>
          <p:cNvSpPr>
            <a:spLocks noGrp="1"/>
          </p:cNvSpPr>
          <p:nvPr>
            <p:ph idx="1"/>
          </p:nvPr>
        </p:nvSpPr>
        <p:spPr>
          <a:xfrm>
            <a:off x="232349" y="1232592"/>
            <a:ext cx="8197276" cy="467621"/>
          </a:xfrm>
        </p:spPr>
        <p:txBody>
          <a:bodyPr>
            <a:normAutofit/>
          </a:bodyPr>
          <a:lstStyle/>
          <a:p>
            <a:pPr algn="ctr"/>
            <a:r>
              <a:rPr lang="en-US" b="1" dirty="0" smtClean="0"/>
              <a:t>Converting IPv4 Address to Binary</a:t>
            </a:r>
          </a:p>
        </p:txBody>
      </p:sp>
      <p:pic>
        <p:nvPicPr>
          <p:cNvPr id="7" name="Picture 3" descr="C:\Program Files\Microsoft Office\MEDIA\CAGCAT10\j020558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087" y="2538413"/>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bwMode="auto">
          <a:xfrm>
            <a:off x="193868" y="1700213"/>
            <a:ext cx="8197276" cy="46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normAutofit/>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457200" indent="-228600" algn="l" defTabSz="814388" rtl="0" eaLnBrk="0" fontAlgn="base" hangingPunct="0">
              <a:lnSpc>
                <a:spcPct val="95000"/>
              </a:lnSpc>
              <a:spcBef>
                <a:spcPct val="35000"/>
              </a:spcBef>
              <a:spcAft>
                <a:spcPct val="0"/>
              </a:spcAft>
              <a:buClr>
                <a:srgbClr val="708CA1"/>
              </a:buClr>
              <a:buFont typeface="Arial" panose="020B0604020202020204" pitchFamily="34" charset="0"/>
              <a:buChar char="•"/>
              <a:defRPr sz="2000">
                <a:solidFill>
                  <a:schemeClr val="tx1"/>
                </a:solidFill>
                <a:latin typeface="+mn-lt"/>
                <a:ea typeface="ＭＳ Ｐゴシック" charset="0"/>
              </a:defRPr>
            </a:lvl2pPr>
            <a:lvl3pPr marL="914400" indent="-225425" algn="l" defTabSz="814388" rtl="0" eaLnBrk="0" fontAlgn="base" hangingPunct="0">
              <a:lnSpc>
                <a:spcPct val="95000"/>
              </a:lnSpc>
              <a:spcBef>
                <a:spcPct val="35000"/>
              </a:spcBef>
              <a:spcAft>
                <a:spcPct val="0"/>
              </a:spcAft>
              <a:buClr>
                <a:srgbClr val="708CA1"/>
              </a:buClr>
              <a:buSzPct val="75000"/>
              <a:buFont typeface="Courier New" panose="02070309020205020404" pitchFamily="49" charset="0"/>
              <a:buChar char="o"/>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algn="ctr"/>
            <a:r>
              <a:rPr lang="en-US" b="1" kern="0" dirty="0" smtClean="0"/>
              <a:t>Activity Date on Nov 5, 2016 (Friday)</a:t>
            </a:r>
          </a:p>
        </p:txBody>
      </p:sp>
    </p:spTree>
    <p:extLst>
      <p:ext uri="{BB962C8B-B14F-4D97-AF65-F5344CB8AC3E}">
        <p14:creationId xmlns:p14="http://schemas.microsoft.com/office/powerpoint/2010/main" val="62003397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9787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Unicast, Broadcast, and Multicast</a:t>
            </a:r>
          </a:p>
        </p:txBody>
      </p:sp>
      <p:sp>
        <p:nvSpPr>
          <p:cNvPr id="2" name="Content Placeholder 1"/>
          <p:cNvSpPr>
            <a:spLocks noGrp="1"/>
          </p:cNvSpPr>
          <p:nvPr>
            <p:ph idx="1"/>
          </p:nvPr>
        </p:nvSpPr>
        <p:spPr>
          <a:xfrm>
            <a:off x="213110" y="1232592"/>
            <a:ext cx="5706428" cy="5233315"/>
          </a:xfrm>
        </p:spPr>
        <p:txBody>
          <a:bodyPr/>
          <a:lstStyle/>
          <a:p>
            <a:r>
              <a:rPr lang="en-US" dirty="0" smtClean="0"/>
              <a:t>IPv4 Addressing Assignment to a Host</a:t>
            </a:r>
          </a:p>
          <a:p>
            <a:pPr lvl="1"/>
            <a:r>
              <a:rPr lang="en-US" dirty="0" smtClean="0"/>
              <a:t>Static – Type in manually</a:t>
            </a:r>
          </a:p>
          <a:p>
            <a:pPr lvl="1"/>
            <a:r>
              <a:rPr lang="en-US" dirty="0" smtClean="0"/>
              <a:t>Dynamic - </a:t>
            </a:r>
            <a:r>
              <a:rPr lang="en-US" dirty="0"/>
              <a:t>Dynamic Host Configuration Protocol (DHCP</a:t>
            </a:r>
            <a:r>
              <a:rPr lang="en-US"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7" y="2710554"/>
            <a:ext cx="3178167" cy="39001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32" y="2710554"/>
            <a:ext cx="3344478" cy="3977217"/>
          </a:xfrm>
          <a:prstGeom prst="rect">
            <a:avLst/>
          </a:prstGeom>
        </p:spPr>
      </p:pic>
    </p:spTree>
    <p:extLst>
      <p:ext uri="{BB962C8B-B14F-4D97-AF65-F5344CB8AC3E}">
        <p14:creationId xmlns:p14="http://schemas.microsoft.com/office/powerpoint/2010/main" val="35773090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31992" y="1231094"/>
            <a:ext cx="2492641" cy="1778311"/>
          </a:xfrm>
          <a:prstGeom prst="rect">
            <a:avLst/>
          </a:prstGeom>
        </p:spPr>
      </p:pic>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Unicast, Broadcast, and Multicast</a:t>
            </a:r>
          </a:p>
        </p:txBody>
      </p:sp>
      <p:sp>
        <p:nvSpPr>
          <p:cNvPr id="2" name="Content Placeholder 1"/>
          <p:cNvSpPr>
            <a:spLocks noGrp="1"/>
          </p:cNvSpPr>
          <p:nvPr>
            <p:ph idx="1"/>
          </p:nvPr>
        </p:nvSpPr>
        <p:spPr>
          <a:xfrm>
            <a:off x="213110" y="1232592"/>
            <a:ext cx="5706428" cy="5233315"/>
          </a:xfrm>
        </p:spPr>
        <p:txBody>
          <a:bodyPr/>
          <a:lstStyle/>
          <a:p>
            <a:r>
              <a:rPr lang="en-US" dirty="0" smtClean="0"/>
              <a:t>IPv4 Communication</a:t>
            </a:r>
          </a:p>
          <a:p>
            <a:pPr lvl="1"/>
            <a:r>
              <a:rPr lang="en-US" dirty="0" smtClean="0"/>
              <a:t>Unicast - send packets from one host to an individual host</a:t>
            </a:r>
          </a:p>
          <a:p>
            <a:pPr lvl="1"/>
            <a:r>
              <a:rPr lang="en-US" dirty="0" smtClean="0"/>
              <a:t>Broadcast - send packets from one host to all the hosts in the network</a:t>
            </a:r>
          </a:p>
          <a:p>
            <a:pPr lvl="1"/>
            <a:r>
              <a:rPr lang="en-US" dirty="0" smtClean="0"/>
              <a:t>Multicast - send </a:t>
            </a:r>
            <a:r>
              <a:rPr lang="en-US" dirty="0"/>
              <a:t>a packet from one host to a selected group of </a:t>
            </a:r>
            <a:r>
              <a:rPr lang="en-US" dirty="0" smtClean="0"/>
              <a:t>hosts in the same or different network.</a:t>
            </a:r>
          </a:p>
          <a:p>
            <a:pPr lvl="2"/>
            <a:r>
              <a:rPr lang="en-US" b="1" dirty="0" smtClean="0"/>
              <a:t>224.0.0.0 to 239.255.255.255</a:t>
            </a:r>
            <a:r>
              <a:rPr lang="en-US" dirty="0" smtClean="0"/>
              <a:t> IPv4 addresses as multicast range.</a:t>
            </a:r>
          </a:p>
          <a:p>
            <a:pPr lvl="2"/>
            <a:r>
              <a:rPr lang="en-US" b="1" dirty="0" smtClean="0"/>
              <a:t>224.0.0.0 to 224.0.0.255 </a:t>
            </a:r>
            <a:r>
              <a:rPr lang="en-US" dirty="0" smtClean="0"/>
              <a:t>multicast for local only.</a:t>
            </a:r>
          </a:p>
          <a:p>
            <a:pPr lvl="1"/>
            <a:r>
              <a:rPr lang="en-US" dirty="0" smtClean="0"/>
              <a:t>Which types of communication are the graphics on the right?</a:t>
            </a:r>
          </a:p>
        </p:txBody>
      </p:sp>
      <p:pic>
        <p:nvPicPr>
          <p:cNvPr id="4" name="Picture 3"/>
          <p:cNvPicPr>
            <a:picLocks noChangeAspect="1"/>
          </p:cNvPicPr>
          <p:nvPr/>
        </p:nvPicPr>
        <p:blipFill>
          <a:blip r:embed="rId4"/>
          <a:stretch>
            <a:fillRect/>
          </a:stretch>
        </p:blipFill>
        <p:spPr>
          <a:xfrm>
            <a:off x="6275510" y="3009405"/>
            <a:ext cx="2774934" cy="1966701"/>
          </a:xfrm>
          <a:prstGeom prst="rect">
            <a:avLst/>
          </a:prstGeom>
        </p:spPr>
      </p:pic>
      <p:pic>
        <p:nvPicPr>
          <p:cNvPr id="10" name="Picture 9"/>
          <p:cNvPicPr>
            <a:picLocks noChangeAspect="1"/>
          </p:cNvPicPr>
          <p:nvPr/>
        </p:nvPicPr>
        <p:blipFill>
          <a:blip r:embed="rId5"/>
          <a:stretch>
            <a:fillRect/>
          </a:stretch>
        </p:blipFill>
        <p:spPr>
          <a:xfrm>
            <a:off x="5154225" y="4894789"/>
            <a:ext cx="2572016" cy="1858130"/>
          </a:xfrm>
          <a:prstGeom prst="rect">
            <a:avLst/>
          </a:prstGeom>
        </p:spPr>
      </p:pic>
    </p:spTree>
    <p:extLst>
      <p:ext uri="{BB962C8B-B14F-4D97-AF65-F5344CB8AC3E}">
        <p14:creationId xmlns:p14="http://schemas.microsoft.com/office/powerpoint/2010/main" val="18979225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868" y="1194492"/>
            <a:ext cx="8864407" cy="5396807"/>
          </a:xfrm>
        </p:spPr>
        <p:txBody>
          <a:bodyPr>
            <a:normAutofit fontScale="92500" lnSpcReduction="10000"/>
          </a:bodyPr>
          <a:lstStyle/>
          <a:p>
            <a:r>
              <a:rPr lang="en-US" dirty="0" smtClean="0"/>
              <a:t>Public and Private IPv4 Addresses</a:t>
            </a:r>
          </a:p>
          <a:p>
            <a:pPr lvl="1"/>
            <a:r>
              <a:rPr lang="en-US" b="1" dirty="0"/>
              <a:t>Public IPv4 addresses</a:t>
            </a:r>
            <a:r>
              <a:rPr lang="en-US" dirty="0"/>
              <a:t> are addresses which are globally routed between ISP (Internet Service Provider) routers.</a:t>
            </a:r>
            <a:endParaRPr lang="en-US" dirty="0" smtClean="0"/>
          </a:p>
          <a:p>
            <a:pPr lvl="1"/>
            <a:r>
              <a:rPr lang="en-US" b="1" dirty="0" smtClean="0"/>
              <a:t>Private addresses</a:t>
            </a:r>
            <a:r>
              <a:rPr lang="en-US" dirty="0" smtClean="0"/>
              <a:t> are not routed over the Internet</a:t>
            </a:r>
          </a:p>
          <a:p>
            <a:pPr lvl="1"/>
            <a:r>
              <a:rPr lang="en-US" dirty="0"/>
              <a:t>Private Addresses:</a:t>
            </a:r>
          </a:p>
          <a:p>
            <a:pPr lvl="2"/>
            <a:r>
              <a:rPr lang="en-US" dirty="0"/>
              <a:t>10.0.0.0/8 or 10.0.0.0 to10.255.255.255</a:t>
            </a:r>
          </a:p>
          <a:p>
            <a:pPr lvl="2"/>
            <a:r>
              <a:rPr lang="en-US" dirty="0"/>
              <a:t>172.16.0.0 /12 or 172.16.0.0 to 172.31.255.255</a:t>
            </a:r>
          </a:p>
          <a:p>
            <a:pPr lvl="2"/>
            <a:r>
              <a:rPr lang="en-US" dirty="0"/>
              <a:t>192.168.0.0 /16 or 192.168.0.0 to 192.168.255.255</a:t>
            </a:r>
          </a:p>
          <a:p>
            <a:r>
              <a:rPr lang="en-US" dirty="0" smtClean="0"/>
              <a:t>Special User IPv4 Addresses</a:t>
            </a:r>
          </a:p>
          <a:p>
            <a:pPr lvl="1"/>
            <a:r>
              <a:rPr lang="en-US" dirty="0" smtClean="0"/>
              <a:t>Loopback addresses</a:t>
            </a:r>
            <a:endParaRPr lang="en-US" dirty="0"/>
          </a:p>
          <a:p>
            <a:pPr lvl="2"/>
            <a:r>
              <a:rPr lang="en-US" dirty="0" smtClean="0"/>
              <a:t>127.0.0.0 /8 or 127.0.0.1 to 127.255.255.254</a:t>
            </a:r>
          </a:p>
          <a:p>
            <a:pPr lvl="1"/>
            <a:r>
              <a:rPr lang="en-US" dirty="0" smtClean="0"/>
              <a:t>Link-Local addresses or Automatic Private IP Addressing (APIPA) addresses</a:t>
            </a:r>
          </a:p>
          <a:p>
            <a:pPr lvl="2"/>
            <a:r>
              <a:rPr lang="en-US" dirty="0" smtClean="0"/>
              <a:t>169.254.0.0 /16 or 169.254.0.1 to 169.254.255.254</a:t>
            </a:r>
          </a:p>
          <a:p>
            <a:pPr lvl="1"/>
            <a:r>
              <a:rPr lang="en-US" dirty="0" smtClean="0"/>
              <a:t>TEST-NET addresses</a:t>
            </a:r>
          </a:p>
          <a:p>
            <a:pPr lvl="2"/>
            <a:r>
              <a:rPr lang="en-US" dirty="0" smtClean="0"/>
              <a:t>192.0.2.0/24 or 192.0.2.0 to 192.0.2.255</a:t>
            </a:r>
          </a:p>
        </p:txBody>
      </p:sp>
      <p:sp>
        <p:nvSpPr>
          <p:cNvPr id="21505" name="Rectangle 2"/>
          <p:cNvSpPr>
            <a:spLocks noGrp="1" noChangeArrowheads="1"/>
          </p:cNvSpPr>
          <p:nvPr>
            <p:ph type="title"/>
          </p:nvPr>
        </p:nvSpPr>
        <p:spPr>
          <a:xfrm>
            <a:off x="193868" y="356292"/>
            <a:ext cx="8772157" cy="838200"/>
          </a:xfrm>
        </p:spPr>
        <p:txBody>
          <a:bodyPr/>
          <a:lstStyle/>
          <a:p>
            <a:r>
              <a:rPr lang="en-US" sz="1800" dirty="0" smtClean="0"/>
              <a:t>IPv4 Network Addresses</a:t>
            </a:r>
            <a:br>
              <a:rPr lang="en-US" sz="1800" dirty="0" smtClean="0"/>
            </a:br>
            <a:r>
              <a:rPr lang="en-US" dirty="0" smtClean="0"/>
              <a:t>Types of IPv4 Addresses</a:t>
            </a:r>
            <a:endParaRPr lang="en-US" dirty="0"/>
          </a:p>
        </p:txBody>
      </p:sp>
      <p:pic>
        <p:nvPicPr>
          <p:cNvPr id="9" name="Picture 8"/>
          <p:cNvPicPr>
            <a:picLocks noChangeAspect="1"/>
          </p:cNvPicPr>
          <p:nvPr/>
        </p:nvPicPr>
        <p:blipFill>
          <a:blip r:embed="rId3"/>
          <a:stretch>
            <a:fillRect/>
          </a:stretch>
        </p:blipFill>
        <p:spPr>
          <a:xfrm>
            <a:off x="6851475" y="5354905"/>
            <a:ext cx="2114550" cy="1087351"/>
          </a:xfrm>
          <a:prstGeom prst="rect">
            <a:avLst/>
          </a:prstGeom>
        </p:spPr>
      </p:pic>
      <p:pic>
        <p:nvPicPr>
          <p:cNvPr id="10" name="Picture 9"/>
          <p:cNvPicPr>
            <a:picLocks noChangeAspect="1"/>
          </p:cNvPicPr>
          <p:nvPr/>
        </p:nvPicPr>
        <p:blipFill>
          <a:blip r:embed="rId4"/>
          <a:stretch>
            <a:fillRect/>
          </a:stretch>
        </p:blipFill>
        <p:spPr>
          <a:xfrm>
            <a:off x="6557963" y="2032692"/>
            <a:ext cx="2436683" cy="1610621"/>
          </a:xfrm>
          <a:prstGeom prst="rect">
            <a:avLst/>
          </a:prstGeom>
        </p:spPr>
      </p:pic>
    </p:spTree>
    <p:extLst>
      <p:ext uri="{BB962C8B-B14F-4D97-AF65-F5344CB8AC3E}">
        <p14:creationId xmlns:p14="http://schemas.microsoft.com/office/powerpoint/2010/main" val="2298729470"/>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70307"/>
            <a:ext cx="8772157" cy="838200"/>
          </a:xfrm>
        </p:spPr>
        <p:txBody>
          <a:bodyPr/>
          <a:lstStyle/>
          <a:p>
            <a:r>
              <a:rPr lang="en-US" sz="1800" dirty="0" smtClean="0"/>
              <a:t>IPv4 Network Addresses</a:t>
            </a:r>
            <a:r>
              <a:rPr lang="en-US" dirty="0"/>
              <a:t/>
            </a:r>
            <a:br>
              <a:rPr lang="en-US" dirty="0"/>
            </a:br>
            <a:r>
              <a:rPr lang="en-US" dirty="0" smtClean="0"/>
              <a:t>Activity – Private or Public IP Address</a:t>
            </a:r>
            <a:endParaRPr lang="en-US" dirty="0"/>
          </a:p>
        </p:txBody>
      </p:sp>
      <p:sp>
        <p:nvSpPr>
          <p:cNvPr id="13" name="Content Placeholder 1"/>
          <p:cNvSpPr>
            <a:spLocks noGrp="1"/>
          </p:cNvSpPr>
          <p:nvPr>
            <p:ph idx="1"/>
          </p:nvPr>
        </p:nvSpPr>
        <p:spPr>
          <a:xfrm>
            <a:off x="232348" y="1018215"/>
            <a:ext cx="8697340" cy="855677"/>
          </a:xfrm>
        </p:spPr>
        <p:txBody>
          <a:bodyPr>
            <a:normAutofit/>
          </a:bodyPr>
          <a:lstStyle/>
          <a:p>
            <a:r>
              <a:rPr lang="en-US" dirty="0" smtClean="0"/>
              <a:t>Determine if the IPv4 addresses below will be block or let it pass by an ISP before going to the Internet.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48" y="1873892"/>
            <a:ext cx="8407400" cy="168369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56484804"/>
              </p:ext>
            </p:extLst>
          </p:nvPr>
        </p:nvGraphicFramePr>
        <p:xfrm>
          <a:off x="1181100" y="3240088"/>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IP Address</a:t>
                      </a:r>
                      <a:endParaRPr lang="en-US" dirty="0"/>
                    </a:p>
                  </a:txBody>
                  <a:tcPr/>
                </a:tc>
                <a:tc>
                  <a:txBody>
                    <a:bodyPr/>
                    <a:lstStyle/>
                    <a:p>
                      <a:pPr algn="ctr"/>
                      <a:r>
                        <a:rPr lang="en-US" dirty="0" smtClean="0"/>
                        <a:t>Block or Pass?</a:t>
                      </a:r>
                      <a:endParaRPr lang="en-US" dirty="0"/>
                    </a:p>
                  </a:txBody>
                  <a:tcPr/>
                </a:tc>
              </a:tr>
              <a:tr h="370840">
                <a:tc>
                  <a:txBody>
                    <a:bodyPr/>
                    <a:lstStyle/>
                    <a:p>
                      <a:r>
                        <a:rPr lang="en-US" dirty="0" smtClean="0"/>
                        <a:t>56.1.10.20</a:t>
                      </a:r>
                      <a:endParaRPr lang="en-US" dirty="0"/>
                    </a:p>
                  </a:txBody>
                  <a:tcPr/>
                </a:tc>
                <a:tc>
                  <a:txBody>
                    <a:bodyPr/>
                    <a:lstStyle/>
                    <a:p>
                      <a:endParaRPr lang="en-US"/>
                    </a:p>
                  </a:txBody>
                  <a:tcPr/>
                </a:tc>
              </a:tr>
              <a:tr h="370840">
                <a:tc>
                  <a:txBody>
                    <a:bodyPr/>
                    <a:lstStyle/>
                    <a:p>
                      <a:r>
                        <a:rPr lang="en-US" dirty="0" smtClean="0"/>
                        <a:t>10.8.9.7</a:t>
                      </a:r>
                      <a:endParaRPr lang="en-US" dirty="0"/>
                    </a:p>
                  </a:txBody>
                  <a:tcPr/>
                </a:tc>
                <a:tc>
                  <a:txBody>
                    <a:bodyPr/>
                    <a:lstStyle/>
                    <a:p>
                      <a:endParaRPr lang="en-US" dirty="0"/>
                    </a:p>
                  </a:txBody>
                  <a:tcPr/>
                </a:tc>
              </a:tr>
              <a:tr h="370840">
                <a:tc>
                  <a:txBody>
                    <a:bodyPr/>
                    <a:lstStyle/>
                    <a:p>
                      <a:r>
                        <a:rPr lang="en-US" dirty="0" smtClean="0"/>
                        <a:t>192.168.10.5</a:t>
                      </a:r>
                      <a:endParaRPr lang="en-US" dirty="0"/>
                    </a:p>
                  </a:txBody>
                  <a:tcPr/>
                </a:tc>
                <a:tc>
                  <a:txBody>
                    <a:bodyPr/>
                    <a:lstStyle/>
                    <a:p>
                      <a:endParaRPr lang="en-US" dirty="0"/>
                    </a:p>
                  </a:txBody>
                  <a:tcPr/>
                </a:tc>
              </a:tr>
              <a:tr h="370840">
                <a:tc>
                  <a:txBody>
                    <a:bodyPr/>
                    <a:lstStyle/>
                    <a:p>
                      <a:r>
                        <a:rPr lang="en-US" dirty="0" smtClean="0"/>
                        <a:t>172.22.15.200</a:t>
                      </a:r>
                      <a:endParaRPr lang="en-US" dirty="0"/>
                    </a:p>
                  </a:txBody>
                  <a:tcPr/>
                </a:tc>
                <a:tc>
                  <a:txBody>
                    <a:bodyPr/>
                    <a:lstStyle/>
                    <a:p>
                      <a:endParaRPr lang="en-US" dirty="0"/>
                    </a:p>
                  </a:txBody>
                  <a:tcPr/>
                </a:tc>
              </a:tr>
              <a:tr h="370840">
                <a:tc>
                  <a:txBody>
                    <a:bodyPr/>
                    <a:lstStyle/>
                    <a:p>
                      <a:r>
                        <a:rPr lang="en-US" dirty="0" smtClean="0"/>
                        <a:t>220.4.5.6</a:t>
                      </a:r>
                      <a:endParaRPr lang="en-US" dirty="0"/>
                    </a:p>
                  </a:txBody>
                  <a:tcPr/>
                </a:tc>
                <a:tc>
                  <a:txBody>
                    <a:bodyPr/>
                    <a:lstStyle/>
                    <a:p>
                      <a:endParaRPr lang="en-US" dirty="0"/>
                    </a:p>
                  </a:txBody>
                  <a:tcPr/>
                </a:tc>
              </a:tr>
              <a:tr h="370840">
                <a:tc>
                  <a:txBody>
                    <a:bodyPr/>
                    <a:lstStyle/>
                    <a:p>
                      <a:r>
                        <a:rPr lang="en-US" dirty="0" smtClean="0"/>
                        <a:t>11.12.13.14</a:t>
                      </a:r>
                      <a:endParaRPr lang="en-US" dirty="0"/>
                    </a:p>
                  </a:txBody>
                  <a:tcPr/>
                </a:tc>
                <a:tc>
                  <a:txBody>
                    <a:bodyPr/>
                    <a:lstStyle/>
                    <a:p>
                      <a:endParaRPr lang="en-US" dirty="0"/>
                    </a:p>
                  </a:txBody>
                  <a:tcPr/>
                </a:tc>
              </a:tr>
              <a:tr h="370840">
                <a:tc>
                  <a:txBody>
                    <a:bodyPr/>
                    <a:lstStyle/>
                    <a:p>
                      <a:r>
                        <a:rPr lang="en-US" dirty="0" smtClean="0"/>
                        <a:t>172.17.18.19</a:t>
                      </a:r>
                      <a:endParaRPr lang="en-US" dirty="0"/>
                    </a:p>
                  </a:txBody>
                  <a:tcPr/>
                </a:tc>
                <a:tc>
                  <a:txBody>
                    <a:bodyPr/>
                    <a:lstStyle/>
                    <a:p>
                      <a:endParaRPr lang="en-US" dirty="0"/>
                    </a:p>
                  </a:txBody>
                  <a:tcPr/>
                </a:tc>
              </a:tr>
              <a:tr h="370840">
                <a:tc>
                  <a:txBody>
                    <a:bodyPr/>
                    <a:lstStyle/>
                    <a:p>
                      <a:r>
                        <a:rPr lang="en-US" dirty="0" smtClean="0"/>
                        <a:t>10.254.254.254</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99880292"/>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868" y="1194492"/>
            <a:ext cx="8864407" cy="5396807"/>
          </a:xfrm>
        </p:spPr>
        <p:txBody>
          <a:bodyPr>
            <a:normAutofit/>
          </a:bodyPr>
          <a:lstStyle/>
          <a:p>
            <a:r>
              <a:rPr lang="en-US" dirty="0" smtClean="0"/>
              <a:t>Legacy Classful IPv4 Addressing</a:t>
            </a:r>
          </a:p>
          <a:p>
            <a:pPr lvl="1"/>
            <a:r>
              <a:rPr lang="en-US" dirty="0" smtClean="0"/>
              <a:t>Started around 1981 but abandoned around late 1990s</a:t>
            </a:r>
          </a:p>
        </p:txBody>
      </p:sp>
      <p:sp>
        <p:nvSpPr>
          <p:cNvPr id="21505" name="Rectangle 2"/>
          <p:cNvSpPr>
            <a:spLocks noGrp="1" noChangeArrowheads="1"/>
          </p:cNvSpPr>
          <p:nvPr>
            <p:ph type="title"/>
          </p:nvPr>
        </p:nvSpPr>
        <p:spPr>
          <a:xfrm>
            <a:off x="193868" y="356292"/>
            <a:ext cx="8772157" cy="838200"/>
          </a:xfrm>
        </p:spPr>
        <p:txBody>
          <a:bodyPr/>
          <a:lstStyle/>
          <a:p>
            <a:r>
              <a:rPr lang="en-US" sz="1800" dirty="0" smtClean="0"/>
              <a:t>IPv4 Network Addresses</a:t>
            </a:r>
            <a:br>
              <a:rPr lang="en-US" sz="1800" dirty="0" smtClean="0"/>
            </a:br>
            <a:r>
              <a:rPr lang="en-US" dirty="0" smtClean="0"/>
              <a:t>Types of IPv4 Addresses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22" y="2032692"/>
            <a:ext cx="5948363" cy="19322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22" y="5135481"/>
            <a:ext cx="5875242" cy="15359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22" y="3594532"/>
            <a:ext cx="5875242" cy="1581011"/>
          </a:xfrm>
          <a:prstGeom prst="rect">
            <a:avLst/>
          </a:prstGeom>
        </p:spPr>
      </p:pic>
    </p:spTree>
    <p:extLst>
      <p:ext uri="{BB962C8B-B14F-4D97-AF65-F5344CB8AC3E}">
        <p14:creationId xmlns:p14="http://schemas.microsoft.com/office/powerpoint/2010/main" val="44058114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868" y="1194492"/>
            <a:ext cx="8864407" cy="5396807"/>
          </a:xfrm>
        </p:spPr>
        <p:txBody>
          <a:bodyPr>
            <a:normAutofit/>
          </a:bodyPr>
          <a:lstStyle/>
          <a:p>
            <a:r>
              <a:rPr lang="en-US" dirty="0" smtClean="0"/>
              <a:t>Classless Addressing</a:t>
            </a:r>
          </a:p>
          <a:p>
            <a:pPr lvl="1"/>
            <a:r>
              <a:rPr lang="en-US" dirty="0" smtClean="0"/>
              <a:t>Classful was impractical for some networks does not need really large pool of IP addresses. Additionally, IPv4 is fast depleting because of Classful addressing scheme. So, then comes Classless Addressing.</a:t>
            </a:r>
          </a:p>
          <a:p>
            <a:pPr lvl="1"/>
            <a:r>
              <a:rPr lang="en-US" dirty="0" smtClean="0"/>
              <a:t>The </a:t>
            </a:r>
            <a:r>
              <a:rPr lang="en-US" dirty="0"/>
              <a:t>formal name is Classless Inter-Domain Routing (CIDR, pronounced “cider”). In 1993, the IETF created a new set of standards that allowed service providers to allocate IPv4 addresses on any address bit boundary (prefix length) instead of only by a class A, B, or C address.</a:t>
            </a:r>
            <a:endParaRPr lang="en-US" dirty="0" smtClean="0"/>
          </a:p>
          <a:p>
            <a:pPr lvl="1"/>
            <a:r>
              <a:rPr lang="en-US" dirty="0" smtClean="0"/>
              <a:t>Allocated IPv4 addresses based on prefix length</a:t>
            </a:r>
            <a:endParaRPr lang="en-US" dirty="0"/>
          </a:p>
          <a:p>
            <a:r>
              <a:rPr lang="en-US" dirty="0"/>
              <a:t>Assignment of IP </a:t>
            </a:r>
            <a:r>
              <a:rPr lang="en-US" dirty="0" smtClean="0"/>
              <a:t>Addresses</a:t>
            </a:r>
            <a:endParaRPr lang="en-US" dirty="0"/>
          </a:p>
        </p:txBody>
      </p:sp>
      <p:sp>
        <p:nvSpPr>
          <p:cNvPr id="21505" name="Rectangle 2"/>
          <p:cNvSpPr>
            <a:spLocks noGrp="1" noChangeArrowheads="1"/>
          </p:cNvSpPr>
          <p:nvPr>
            <p:ph type="title"/>
          </p:nvPr>
        </p:nvSpPr>
        <p:spPr>
          <a:xfrm>
            <a:off x="193868" y="356292"/>
            <a:ext cx="8772157" cy="838200"/>
          </a:xfrm>
        </p:spPr>
        <p:txBody>
          <a:bodyPr/>
          <a:lstStyle/>
          <a:p>
            <a:r>
              <a:rPr lang="en-US" sz="1800" dirty="0" smtClean="0"/>
              <a:t>IPv4 Network Addresses</a:t>
            </a:r>
            <a:br>
              <a:rPr lang="en-US" sz="1800" dirty="0" smtClean="0"/>
            </a:br>
            <a:r>
              <a:rPr lang="en-US" dirty="0" smtClean="0"/>
              <a:t>Types of IPv4 Addresses</a:t>
            </a:r>
            <a:endParaRPr lang="en-US" dirty="0"/>
          </a:p>
        </p:txBody>
      </p:sp>
      <p:pic>
        <p:nvPicPr>
          <p:cNvPr id="9" name="Picture 8"/>
          <p:cNvPicPr>
            <a:picLocks noChangeAspect="1"/>
          </p:cNvPicPr>
          <p:nvPr/>
        </p:nvPicPr>
        <p:blipFill>
          <a:blip r:embed="rId3"/>
          <a:stretch>
            <a:fillRect/>
          </a:stretch>
        </p:blipFill>
        <p:spPr>
          <a:xfrm>
            <a:off x="5140246" y="4578695"/>
            <a:ext cx="3572223" cy="1836920"/>
          </a:xfrm>
          <a:prstGeom prst="rect">
            <a:avLst/>
          </a:prstGeom>
        </p:spPr>
      </p:pic>
    </p:spTree>
    <p:extLst>
      <p:ext uri="{BB962C8B-B14F-4D97-AF65-F5344CB8AC3E}">
        <p14:creationId xmlns:p14="http://schemas.microsoft.com/office/powerpoint/2010/main" val="175683925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7.2 IPv6 Network Addresses</a:t>
            </a:r>
            <a:endParaRPr lang="en-US" sz="2400" dirty="0">
              <a:solidFill>
                <a:srgbClr val="00B0F0"/>
              </a:solidFill>
            </a:endParaRPr>
          </a:p>
        </p:txBody>
      </p:sp>
    </p:spTree>
    <p:extLst>
      <p:ext uri="{BB962C8B-B14F-4D97-AF65-F5344CB8AC3E}">
        <p14:creationId xmlns:p14="http://schemas.microsoft.com/office/powerpoint/2010/main" val="389257221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a:t>IPv4 Issues</a:t>
            </a:r>
          </a:p>
        </p:txBody>
      </p:sp>
      <p:sp>
        <p:nvSpPr>
          <p:cNvPr id="2" name="Content Placeholder 1"/>
          <p:cNvSpPr>
            <a:spLocks noGrp="1"/>
          </p:cNvSpPr>
          <p:nvPr>
            <p:ph idx="1"/>
          </p:nvPr>
        </p:nvSpPr>
        <p:spPr>
          <a:xfrm>
            <a:off x="213109" y="1232592"/>
            <a:ext cx="5201853" cy="4158115"/>
          </a:xfrm>
        </p:spPr>
        <p:txBody>
          <a:bodyPr/>
          <a:lstStyle/>
          <a:p>
            <a:r>
              <a:rPr lang="en-US" dirty="0" smtClean="0"/>
              <a:t>The Need for IPv6</a:t>
            </a:r>
          </a:p>
          <a:p>
            <a:pPr lvl="1"/>
            <a:r>
              <a:rPr lang="en-US" dirty="0" smtClean="0"/>
              <a:t>Depletion of IPv4 address space</a:t>
            </a:r>
          </a:p>
          <a:p>
            <a:pPr lvl="1"/>
            <a:r>
              <a:rPr lang="en-US" b="1" dirty="0" smtClean="0"/>
              <a:t>Internet of Everything</a:t>
            </a:r>
            <a:r>
              <a:rPr lang="en-US" dirty="0" smtClean="0"/>
              <a:t> - </a:t>
            </a:r>
            <a:r>
              <a:rPr lang="en-US" dirty="0"/>
              <a:t>The evolving Internet is becoming an Internet of things. No longer will the only devices accessing the Internet be computers, tablets, and smartphones. The sensor-equipped, Internet-ready devices of tomorrow will include everything from automobiles and biomedical devices, to household appliances and natural ecosystems.</a:t>
            </a:r>
            <a:endParaRPr lang="en-US" dirty="0" smtClean="0"/>
          </a:p>
          <a:p>
            <a:pPr lvl="1"/>
            <a:r>
              <a:rPr lang="en-US" dirty="0" smtClean="0"/>
              <a:t>Unlike IPv4 which 32 bits IPv6 is 128 bits. </a:t>
            </a:r>
          </a:p>
          <a:p>
            <a:pPr lvl="1"/>
            <a:r>
              <a:rPr lang="en-US" dirty="0" smtClean="0"/>
              <a:t>IPv4 is approximately 4.2 Billion IP Addresses but IPv6 is 340 undecillion (340 followed by 36 zeros) addresses.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096" y="932555"/>
            <a:ext cx="3744929" cy="2589615"/>
          </a:xfrm>
          <a:prstGeom prst="rect">
            <a:avLst/>
          </a:prstGeom>
        </p:spPr>
      </p:pic>
    </p:spTree>
    <p:extLst>
      <p:ext uri="{BB962C8B-B14F-4D97-AF65-F5344CB8AC3E}">
        <p14:creationId xmlns:p14="http://schemas.microsoft.com/office/powerpoint/2010/main" val="2814058915"/>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a:t>IPv4 Issues</a:t>
            </a:r>
          </a:p>
        </p:txBody>
      </p:sp>
      <p:sp>
        <p:nvSpPr>
          <p:cNvPr id="2" name="Content Placeholder 1"/>
          <p:cNvSpPr>
            <a:spLocks noGrp="1"/>
          </p:cNvSpPr>
          <p:nvPr>
            <p:ph idx="1"/>
          </p:nvPr>
        </p:nvSpPr>
        <p:spPr>
          <a:xfrm>
            <a:off x="213109" y="1232592"/>
            <a:ext cx="4863715" cy="4158115"/>
          </a:xfrm>
        </p:spPr>
        <p:txBody>
          <a:bodyPr/>
          <a:lstStyle/>
          <a:p>
            <a:r>
              <a:rPr lang="en-US" dirty="0" smtClean="0"/>
              <a:t>IPv4 and IPv6 Coexistence</a:t>
            </a:r>
          </a:p>
          <a:p>
            <a:pPr lvl="1"/>
            <a:r>
              <a:rPr lang="en-US" dirty="0" smtClean="0"/>
              <a:t>Dual Stack – </a:t>
            </a:r>
            <a:r>
              <a:rPr lang="en-US" dirty="0"/>
              <a:t>allows IPv4 and IPv6 to coexist on the same network segment. Dual stack devices run both IPv4 and IPv6 protocol stacks simultaneously.</a:t>
            </a:r>
            <a:endParaRPr lang="en-US" dirty="0" smtClean="0"/>
          </a:p>
          <a:p>
            <a:pPr lvl="1"/>
            <a:r>
              <a:rPr lang="en-US" dirty="0" smtClean="0"/>
              <a:t>Tunneling – IPv6 packets is encapsulated inside IPv4 packets</a:t>
            </a:r>
          </a:p>
          <a:p>
            <a:pPr lvl="1"/>
            <a:r>
              <a:rPr lang="en-US" dirty="0" smtClean="0"/>
              <a:t>Translation </a:t>
            </a:r>
            <a:r>
              <a:rPr lang="en-US" dirty="0"/>
              <a:t>- </a:t>
            </a:r>
            <a:r>
              <a:rPr lang="en-US" dirty="0" smtClean="0"/>
              <a:t>IPv6 </a:t>
            </a:r>
            <a:r>
              <a:rPr lang="en-US" dirty="0"/>
              <a:t>packet is translated to an IPv4 packet, and vice versa.</a:t>
            </a:r>
          </a:p>
          <a:p>
            <a:pPr lvl="1"/>
            <a:endParaRPr lang="en-US" dirty="0" smtClean="0"/>
          </a:p>
        </p:txBody>
      </p:sp>
      <p:pic>
        <p:nvPicPr>
          <p:cNvPr id="5" name="Picture 4"/>
          <p:cNvPicPr>
            <a:picLocks noChangeAspect="1"/>
          </p:cNvPicPr>
          <p:nvPr/>
        </p:nvPicPr>
        <p:blipFill>
          <a:blip r:embed="rId3"/>
          <a:stretch>
            <a:fillRect/>
          </a:stretch>
        </p:blipFill>
        <p:spPr>
          <a:xfrm>
            <a:off x="5694379" y="5233987"/>
            <a:ext cx="3290887" cy="1400175"/>
          </a:xfrm>
          <a:prstGeom prst="rect">
            <a:avLst/>
          </a:prstGeom>
        </p:spPr>
      </p:pic>
      <p:pic>
        <p:nvPicPr>
          <p:cNvPr id="6" name="Picture 5"/>
          <p:cNvPicPr>
            <a:picLocks noChangeAspect="1"/>
          </p:cNvPicPr>
          <p:nvPr/>
        </p:nvPicPr>
        <p:blipFill>
          <a:blip r:embed="rId4"/>
          <a:stretch>
            <a:fillRect/>
          </a:stretch>
        </p:blipFill>
        <p:spPr>
          <a:xfrm>
            <a:off x="5869058" y="3148012"/>
            <a:ext cx="3096967" cy="1685029"/>
          </a:xfrm>
          <a:prstGeom prst="rect">
            <a:avLst/>
          </a:prstGeom>
        </p:spPr>
      </p:pic>
      <p:pic>
        <p:nvPicPr>
          <p:cNvPr id="7" name="Picture 6"/>
          <p:cNvPicPr>
            <a:picLocks noChangeAspect="1"/>
          </p:cNvPicPr>
          <p:nvPr/>
        </p:nvPicPr>
        <p:blipFill>
          <a:blip r:embed="rId5"/>
          <a:stretch>
            <a:fillRect/>
          </a:stretch>
        </p:blipFill>
        <p:spPr>
          <a:xfrm>
            <a:off x="6091101" y="813492"/>
            <a:ext cx="2894165" cy="1933575"/>
          </a:xfrm>
          <a:prstGeom prst="rect">
            <a:avLst/>
          </a:prstGeom>
        </p:spPr>
      </p:pic>
    </p:spTree>
    <p:extLst>
      <p:ext uri="{BB962C8B-B14F-4D97-AF65-F5344CB8AC3E}">
        <p14:creationId xmlns:p14="http://schemas.microsoft.com/office/powerpoint/2010/main" val="39536866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IPv6 Addressing</a:t>
            </a:r>
            <a:endParaRPr lang="en-US" dirty="0"/>
          </a:p>
        </p:txBody>
      </p:sp>
      <p:sp>
        <p:nvSpPr>
          <p:cNvPr id="2" name="Content Placeholder 1"/>
          <p:cNvSpPr>
            <a:spLocks noGrp="1"/>
          </p:cNvSpPr>
          <p:nvPr>
            <p:ph idx="1"/>
          </p:nvPr>
        </p:nvSpPr>
        <p:spPr>
          <a:xfrm>
            <a:off x="203200" y="1357745"/>
            <a:ext cx="3563937" cy="5158102"/>
          </a:xfrm>
        </p:spPr>
        <p:txBody>
          <a:bodyPr>
            <a:normAutofit/>
          </a:bodyPr>
          <a:lstStyle/>
          <a:p>
            <a:r>
              <a:rPr lang="en-US" dirty="0" smtClean="0"/>
              <a:t>IPv6 Address Representation</a:t>
            </a:r>
          </a:p>
          <a:p>
            <a:pPr lvl="1"/>
            <a:r>
              <a:rPr lang="en-US" dirty="0" smtClean="0"/>
              <a:t>x:x:x:x:x:x:x:x, where x represents 4 hexadecimal values.</a:t>
            </a:r>
          </a:p>
          <a:p>
            <a:pPr lvl="1"/>
            <a:r>
              <a:rPr lang="en-US" dirty="0" smtClean="0"/>
              <a:t>Hexadecimal values are from 0 to F.</a:t>
            </a:r>
          </a:p>
          <a:p>
            <a:pPr lvl="1"/>
            <a:r>
              <a:rPr lang="en-US" dirty="0" smtClean="0"/>
              <a:t>Example of an IPv6 address: </a:t>
            </a:r>
          </a:p>
          <a:p>
            <a:pPr marL="228600" lvl="1" indent="0">
              <a:buNone/>
            </a:pPr>
            <a:r>
              <a:rPr lang="en-US" sz="1800" b="1" dirty="0" smtClean="0"/>
              <a:t>2001:0DB8:FE08:0001:FF00:DEF2:0203:CAFE</a:t>
            </a:r>
            <a:endParaRPr lang="en-US"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137" y="813492"/>
            <a:ext cx="5198888" cy="5753100"/>
          </a:xfrm>
          <a:prstGeom prst="rect">
            <a:avLst/>
          </a:prstGeom>
        </p:spPr>
      </p:pic>
    </p:spTree>
    <p:extLst>
      <p:ext uri="{BB962C8B-B14F-4D97-AF65-F5344CB8AC3E}">
        <p14:creationId xmlns:p14="http://schemas.microsoft.com/office/powerpoint/2010/main" val="234405869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smtClean="0">
                <a:latin typeface="Arial" charset="0"/>
              </a:rPr>
              <a:t>Chapter 7: IP Addressing</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latin typeface="Arial" charset="0"/>
              </a:rPr>
              <a:t>CCNA Routing and Switching</a:t>
            </a:r>
          </a:p>
          <a:p>
            <a:pPr eaLnBrk="1" hangingPunct="1"/>
            <a:r>
              <a:rPr lang="en-US" dirty="0">
                <a:latin typeface="Arial" charset="0"/>
              </a:rPr>
              <a:t>Introduction to Networks v6.0</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IPv6 Addressing</a:t>
            </a:r>
            <a:endParaRPr lang="en-US" dirty="0"/>
          </a:p>
        </p:txBody>
      </p:sp>
      <p:sp>
        <p:nvSpPr>
          <p:cNvPr id="2" name="Content Placeholder 1"/>
          <p:cNvSpPr>
            <a:spLocks noGrp="1"/>
          </p:cNvSpPr>
          <p:nvPr>
            <p:ph idx="1"/>
          </p:nvPr>
        </p:nvSpPr>
        <p:spPr>
          <a:xfrm>
            <a:off x="213110" y="1307806"/>
            <a:ext cx="3679440" cy="5158102"/>
          </a:xfrm>
        </p:spPr>
        <p:txBody>
          <a:bodyPr>
            <a:normAutofit/>
          </a:bodyPr>
          <a:lstStyle/>
          <a:p>
            <a:r>
              <a:rPr lang="en-US" dirty="0" smtClean="0"/>
              <a:t>IPv6 Address Representation</a:t>
            </a:r>
          </a:p>
          <a:p>
            <a:pPr lvl="1"/>
            <a:r>
              <a:rPr lang="en-US" dirty="0" smtClean="0"/>
              <a:t>x:x:x:x:x:x:x:x, where x represents 4 hexadecimal values.</a:t>
            </a:r>
          </a:p>
          <a:p>
            <a:pPr lvl="1"/>
            <a:r>
              <a:rPr lang="en-US" dirty="0" smtClean="0"/>
              <a:t>Each hexadecimal values is 4 bits and since there are 4 hexadecimal values, you end up with 16 bits for each </a:t>
            </a:r>
            <a:r>
              <a:rPr lang="en-US" b="1" dirty="0" smtClean="0"/>
              <a:t>x</a:t>
            </a:r>
            <a:r>
              <a:rPr lang="en-US" dirty="0" smtClean="0"/>
              <a:t>, which is otherwise known as </a:t>
            </a:r>
            <a:r>
              <a:rPr lang="en-US" b="1" dirty="0" err="1" smtClean="0"/>
              <a:t>hextets</a:t>
            </a:r>
            <a:r>
              <a:rPr lang="en-US"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550" y="1307806"/>
            <a:ext cx="5073475" cy="4278607"/>
          </a:xfrm>
          <a:prstGeom prst="rect">
            <a:avLst/>
          </a:prstGeom>
        </p:spPr>
      </p:pic>
    </p:spTree>
    <p:extLst>
      <p:ext uri="{BB962C8B-B14F-4D97-AF65-F5344CB8AC3E}">
        <p14:creationId xmlns:p14="http://schemas.microsoft.com/office/powerpoint/2010/main" val="102228293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IPv6 Addressing Rule on compression</a:t>
            </a:r>
            <a:endParaRPr lang="en-US" dirty="0"/>
          </a:p>
        </p:txBody>
      </p:sp>
      <p:sp>
        <p:nvSpPr>
          <p:cNvPr id="2" name="Content Placeholder 1"/>
          <p:cNvSpPr>
            <a:spLocks noGrp="1"/>
          </p:cNvSpPr>
          <p:nvPr>
            <p:ph idx="1"/>
          </p:nvPr>
        </p:nvSpPr>
        <p:spPr>
          <a:xfrm>
            <a:off x="213110" y="1307806"/>
            <a:ext cx="5719858" cy="678157"/>
          </a:xfrm>
        </p:spPr>
        <p:txBody>
          <a:bodyPr>
            <a:normAutofit/>
          </a:bodyPr>
          <a:lstStyle/>
          <a:p>
            <a:r>
              <a:rPr lang="en-US" b="1" dirty="0"/>
              <a:t>Rule 1: Omit </a:t>
            </a:r>
            <a:r>
              <a:rPr lang="en-US" b="1"/>
              <a:t>Leading </a:t>
            </a:r>
            <a:r>
              <a:rPr lang="en-US" b="1" smtClean="0"/>
              <a:t>0s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2859580"/>
            <a:ext cx="7048500" cy="12020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800" y="4155664"/>
            <a:ext cx="6896100" cy="13419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762" y="1700215"/>
            <a:ext cx="6896100" cy="11450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50" y="5454752"/>
            <a:ext cx="6959600" cy="1346889"/>
          </a:xfrm>
          <a:prstGeom prst="rect">
            <a:avLst/>
          </a:prstGeom>
        </p:spPr>
      </p:pic>
    </p:spTree>
    <p:extLst>
      <p:ext uri="{BB962C8B-B14F-4D97-AF65-F5344CB8AC3E}">
        <p14:creationId xmlns:p14="http://schemas.microsoft.com/office/powerpoint/2010/main" val="177665248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IPv6 Addressing</a:t>
            </a:r>
            <a:endParaRPr lang="en-US" dirty="0"/>
          </a:p>
        </p:txBody>
      </p:sp>
      <p:sp>
        <p:nvSpPr>
          <p:cNvPr id="2" name="Content Placeholder 1"/>
          <p:cNvSpPr>
            <a:spLocks noGrp="1"/>
          </p:cNvSpPr>
          <p:nvPr>
            <p:ph idx="1"/>
          </p:nvPr>
        </p:nvSpPr>
        <p:spPr>
          <a:xfrm>
            <a:off x="213110" y="1307806"/>
            <a:ext cx="5719858" cy="678157"/>
          </a:xfrm>
        </p:spPr>
        <p:txBody>
          <a:bodyPr>
            <a:normAutofit/>
          </a:bodyPr>
          <a:lstStyle/>
          <a:p>
            <a:r>
              <a:rPr lang="en-US" b="1" dirty="0"/>
              <a:t>Rule 2: Omit All 0 Segments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36321"/>
            <a:ext cx="7340600" cy="28216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68" y="1968500"/>
            <a:ext cx="7048500" cy="1960564"/>
          </a:xfrm>
          <a:prstGeom prst="rect">
            <a:avLst/>
          </a:prstGeom>
        </p:spPr>
      </p:pic>
    </p:spTree>
    <p:extLst>
      <p:ext uri="{BB962C8B-B14F-4D97-AF65-F5344CB8AC3E}">
        <p14:creationId xmlns:p14="http://schemas.microsoft.com/office/powerpoint/2010/main" val="2079924600"/>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01168"/>
            <a:ext cx="8772157" cy="838200"/>
          </a:xfrm>
        </p:spPr>
        <p:txBody>
          <a:bodyPr/>
          <a:lstStyle/>
          <a:p>
            <a:r>
              <a:rPr lang="en-US" sz="1800" dirty="0" smtClean="0"/>
              <a:t>IPv6 Network Addresses</a:t>
            </a:r>
            <a:r>
              <a:rPr lang="en-US" dirty="0"/>
              <a:t/>
            </a:r>
            <a:br>
              <a:rPr lang="en-US" dirty="0"/>
            </a:br>
            <a:r>
              <a:rPr lang="en-US" dirty="0" smtClean="0"/>
              <a:t>Activity – IPv6 Compression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78" y="1330889"/>
            <a:ext cx="8153400" cy="25410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8" y="3871912"/>
            <a:ext cx="8178800" cy="2696597"/>
          </a:xfrm>
          <a:prstGeom prst="rect">
            <a:avLst/>
          </a:prstGeom>
        </p:spPr>
      </p:pic>
    </p:spTree>
    <p:extLst>
      <p:ext uri="{BB962C8B-B14F-4D97-AF65-F5344CB8AC3E}">
        <p14:creationId xmlns:p14="http://schemas.microsoft.com/office/powerpoint/2010/main" val="145228797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01168"/>
            <a:ext cx="8772157" cy="838200"/>
          </a:xfrm>
        </p:spPr>
        <p:txBody>
          <a:bodyPr/>
          <a:lstStyle/>
          <a:p>
            <a:r>
              <a:rPr lang="en-US" sz="1800" dirty="0" smtClean="0"/>
              <a:t>IPv6 Network Addresses</a:t>
            </a:r>
            <a:r>
              <a:rPr lang="en-US" dirty="0"/>
              <a:t/>
            </a:r>
            <a:br>
              <a:rPr lang="en-US" dirty="0"/>
            </a:br>
            <a:r>
              <a:rPr lang="en-US" dirty="0" smtClean="0"/>
              <a:t>Activity – IPv6 Compression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78" y="1211034"/>
            <a:ext cx="8153400" cy="26323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8" y="3915004"/>
            <a:ext cx="8178800" cy="2685821"/>
          </a:xfrm>
          <a:prstGeom prst="rect">
            <a:avLst/>
          </a:prstGeom>
        </p:spPr>
      </p:pic>
    </p:spTree>
    <p:extLst>
      <p:ext uri="{BB962C8B-B14F-4D97-AF65-F5344CB8AC3E}">
        <p14:creationId xmlns:p14="http://schemas.microsoft.com/office/powerpoint/2010/main" val="1041296310"/>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01168"/>
            <a:ext cx="8772157" cy="838200"/>
          </a:xfrm>
        </p:spPr>
        <p:txBody>
          <a:bodyPr/>
          <a:lstStyle/>
          <a:p>
            <a:r>
              <a:rPr lang="en-US" sz="1800" dirty="0" smtClean="0"/>
              <a:t>IPv6 Network Addresses</a:t>
            </a:r>
            <a:r>
              <a:rPr lang="en-US" dirty="0"/>
              <a:t/>
            </a:r>
            <a:br>
              <a:rPr lang="en-US" dirty="0"/>
            </a:br>
            <a:r>
              <a:rPr lang="en-US" dirty="0" smtClean="0"/>
              <a:t>Activity – IPv6 Compression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0" y="3843338"/>
            <a:ext cx="8191500" cy="26971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50" y="1243012"/>
            <a:ext cx="8166100" cy="2600325"/>
          </a:xfrm>
          <a:prstGeom prst="rect">
            <a:avLst/>
          </a:prstGeom>
        </p:spPr>
      </p:pic>
    </p:spTree>
    <p:extLst>
      <p:ext uri="{BB962C8B-B14F-4D97-AF65-F5344CB8AC3E}">
        <p14:creationId xmlns:p14="http://schemas.microsoft.com/office/powerpoint/2010/main" val="910479972"/>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Types of IPv6 Addresses</a:t>
            </a:r>
            <a:endParaRPr lang="en-US" dirty="0"/>
          </a:p>
        </p:txBody>
      </p:sp>
      <p:sp>
        <p:nvSpPr>
          <p:cNvPr id="2" name="Content Placeholder 1"/>
          <p:cNvSpPr>
            <a:spLocks noGrp="1"/>
          </p:cNvSpPr>
          <p:nvPr>
            <p:ph idx="1"/>
          </p:nvPr>
        </p:nvSpPr>
        <p:spPr>
          <a:xfrm>
            <a:off x="213109" y="1232592"/>
            <a:ext cx="4073141" cy="5327696"/>
          </a:xfrm>
        </p:spPr>
        <p:txBody>
          <a:bodyPr>
            <a:normAutofit/>
          </a:bodyPr>
          <a:lstStyle/>
          <a:p>
            <a:r>
              <a:rPr lang="en-US" dirty="0" smtClean="0"/>
              <a:t>IPv6 Address Types</a:t>
            </a:r>
          </a:p>
          <a:p>
            <a:pPr lvl="1"/>
            <a:r>
              <a:rPr lang="en-US" b="1" dirty="0" smtClean="0"/>
              <a:t>Unicast</a:t>
            </a:r>
            <a:r>
              <a:rPr lang="en-US" dirty="0" smtClean="0"/>
              <a:t> - </a:t>
            </a:r>
            <a:r>
              <a:rPr lang="en-US" dirty="0"/>
              <a:t>An IPv6 unicast address uniquely identifies an interface on an IPv6-enabled device.</a:t>
            </a:r>
            <a:endParaRPr lang="en-US" dirty="0" smtClean="0"/>
          </a:p>
          <a:p>
            <a:pPr lvl="1"/>
            <a:r>
              <a:rPr lang="en-US" b="1" dirty="0" smtClean="0"/>
              <a:t>Multicast</a:t>
            </a:r>
            <a:r>
              <a:rPr lang="en-US" dirty="0" smtClean="0"/>
              <a:t> - </a:t>
            </a:r>
            <a:r>
              <a:rPr lang="en-US" dirty="0"/>
              <a:t>An IPv6 multicast address is used to send a single IPv6 packet to multiple destinations.</a:t>
            </a:r>
            <a:endParaRPr lang="en-US" dirty="0" smtClean="0"/>
          </a:p>
          <a:p>
            <a:pPr lvl="1"/>
            <a:r>
              <a:rPr lang="en-US" b="1" dirty="0" err="1" smtClean="0"/>
              <a:t>Anycast</a:t>
            </a:r>
            <a:r>
              <a:rPr lang="en-US" dirty="0" smtClean="0"/>
              <a:t> - </a:t>
            </a:r>
            <a:r>
              <a:rPr lang="en-US" dirty="0"/>
              <a:t>An IPv6 </a:t>
            </a:r>
            <a:r>
              <a:rPr lang="en-US" dirty="0" err="1"/>
              <a:t>anycast</a:t>
            </a:r>
            <a:r>
              <a:rPr lang="en-US" dirty="0"/>
              <a:t> address is any IPv6 unicast address that can be assigned to multiple devices. A packet sent to an </a:t>
            </a:r>
            <a:r>
              <a:rPr lang="en-US" dirty="0" err="1"/>
              <a:t>anycast</a:t>
            </a:r>
            <a:r>
              <a:rPr lang="en-US" dirty="0"/>
              <a:t> address is routed to the nearest device having that address.</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705" y="1921879"/>
            <a:ext cx="4586320" cy="3835984"/>
          </a:xfrm>
          <a:prstGeom prst="rect">
            <a:avLst/>
          </a:prstGeom>
        </p:spPr>
      </p:pic>
    </p:spTree>
    <p:extLst>
      <p:ext uri="{BB962C8B-B14F-4D97-AF65-F5344CB8AC3E}">
        <p14:creationId xmlns:p14="http://schemas.microsoft.com/office/powerpoint/2010/main" val="2101967400"/>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Types of IPv6 Addresses</a:t>
            </a:r>
            <a:endParaRPr lang="en-US" dirty="0"/>
          </a:p>
        </p:txBody>
      </p:sp>
      <p:sp>
        <p:nvSpPr>
          <p:cNvPr id="2" name="Content Placeholder 1"/>
          <p:cNvSpPr>
            <a:spLocks noGrp="1"/>
          </p:cNvSpPr>
          <p:nvPr>
            <p:ph idx="1"/>
          </p:nvPr>
        </p:nvSpPr>
        <p:spPr>
          <a:xfrm>
            <a:off x="213110" y="1232592"/>
            <a:ext cx="4516054" cy="5327696"/>
          </a:xfrm>
        </p:spPr>
        <p:txBody>
          <a:bodyPr>
            <a:normAutofit/>
          </a:bodyPr>
          <a:lstStyle/>
          <a:p>
            <a:r>
              <a:rPr lang="en-US" dirty="0" smtClean="0"/>
              <a:t>IPv6 Prefix Length</a:t>
            </a:r>
          </a:p>
          <a:p>
            <a:pPr lvl="1"/>
            <a:r>
              <a:rPr lang="en-US" dirty="0" smtClean="0"/>
              <a:t>Indicates the network portion</a:t>
            </a:r>
          </a:p>
          <a:p>
            <a:pPr lvl="1"/>
            <a:r>
              <a:rPr lang="en-US" dirty="0" smtClean="0"/>
              <a:t>Format: IPv6 address /prefix length</a:t>
            </a:r>
          </a:p>
          <a:p>
            <a:pPr lvl="1"/>
            <a:r>
              <a:rPr lang="en-US" dirty="0" smtClean="0"/>
              <a:t>Prefix length range from 0 to 128</a:t>
            </a:r>
          </a:p>
          <a:p>
            <a:pPr lvl="1"/>
            <a:r>
              <a:rPr lang="en-US" dirty="0" smtClean="0"/>
              <a:t>Typical length is /64</a:t>
            </a:r>
          </a:p>
        </p:txBody>
      </p:sp>
      <p:pic>
        <p:nvPicPr>
          <p:cNvPr id="4" name="Picture 3"/>
          <p:cNvPicPr>
            <a:picLocks noChangeAspect="1"/>
          </p:cNvPicPr>
          <p:nvPr/>
        </p:nvPicPr>
        <p:blipFill>
          <a:blip r:embed="rId3"/>
          <a:stretch>
            <a:fillRect/>
          </a:stretch>
        </p:blipFill>
        <p:spPr>
          <a:xfrm>
            <a:off x="4579945" y="1391693"/>
            <a:ext cx="4386079" cy="1589837"/>
          </a:xfrm>
          <a:prstGeom prst="rect">
            <a:avLst/>
          </a:prstGeom>
        </p:spPr>
      </p:pic>
    </p:spTree>
    <p:extLst>
      <p:ext uri="{BB962C8B-B14F-4D97-AF65-F5344CB8AC3E}">
        <p14:creationId xmlns:p14="http://schemas.microsoft.com/office/powerpoint/2010/main" val="165880659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Types of IPv6 Addresses</a:t>
            </a:r>
            <a:endParaRPr lang="en-US" dirty="0"/>
          </a:p>
        </p:txBody>
      </p:sp>
      <p:sp>
        <p:nvSpPr>
          <p:cNvPr id="2" name="Content Placeholder 1"/>
          <p:cNvSpPr>
            <a:spLocks noGrp="1"/>
          </p:cNvSpPr>
          <p:nvPr>
            <p:ph idx="1"/>
          </p:nvPr>
        </p:nvSpPr>
        <p:spPr>
          <a:xfrm>
            <a:off x="213109" y="1232591"/>
            <a:ext cx="4830379" cy="5839721"/>
          </a:xfrm>
        </p:spPr>
        <p:txBody>
          <a:bodyPr>
            <a:normAutofit fontScale="77500" lnSpcReduction="20000"/>
          </a:bodyPr>
          <a:lstStyle/>
          <a:p>
            <a:r>
              <a:rPr lang="en-US" dirty="0" smtClean="0"/>
              <a:t>Common Types of IPv6 Addresses</a:t>
            </a:r>
          </a:p>
          <a:p>
            <a:pPr lvl="1"/>
            <a:r>
              <a:rPr lang="en-US" b="1" dirty="0" smtClean="0"/>
              <a:t>Global Unicast Addresses (GUA)</a:t>
            </a:r>
          </a:p>
          <a:p>
            <a:pPr marL="690563" lvl="2" indent="-233363"/>
            <a:r>
              <a:rPr lang="en-US" dirty="0" smtClean="0"/>
              <a:t>Similar to IPv4 public IP address</a:t>
            </a:r>
          </a:p>
          <a:p>
            <a:pPr marL="690563" lvl="2" indent="-233363"/>
            <a:r>
              <a:rPr lang="en-US" dirty="0" smtClean="0"/>
              <a:t>Unique, Internet routable addresses</a:t>
            </a:r>
          </a:p>
          <a:p>
            <a:pPr marL="690563" lvl="2" indent="-233363"/>
            <a:r>
              <a:rPr lang="en-US" dirty="0" smtClean="0"/>
              <a:t>Configured statically or assigned dynamically.</a:t>
            </a:r>
          </a:p>
          <a:p>
            <a:pPr marL="690563" lvl="2" indent="-233363"/>
            <a:r>
              <a:rPr lang="en-US" dirty="0" smtClean="0"/>
              <a:t>They are in the range 2000::/3 to 3FFF::/3 for the meantime</a:t>
            </a:r>
          </a:p>
          <a:p>
            <a:pPr lvl="1"/>
            <a:r>
              <a:rPr lang="en-US" b="1" dirty="0" smtClean="0"/>
              <a:t>Link-Local Unicast Addresses</a:t>
            </a:r>
          </a:p>
          <a:p>
            <a:pPr marL="690563" lvl="2" indent="-233363"/>
            <a:r>
              <a:rPr lang="en-US" dirty="0" smtClean="0"/>
              <a:t>Communicate with other IPv6 enabled devices on the same link or subnet.</a:t>
            </a:r>
          </a:p>
          <a:p>
            <a:pPr marL="690563" lvl="2" indent="-233363"/>
            <a:r>
              <a:rPr lang="en-US" dirty="0" smtClean="0"/>
              <a:t>They are </a:t>
            </a:r>
            <a:r>
              <a:rPr lang="en-US" dirty="0"/>
              <a:t>confined to a single </a:t>
            </a:r>
            <a:r>
              <a:rPr lang="en-US" dirty="0" smtClean="0"/>
              <a:t>link.</a:t>
            </a:r>
          </a:p>
          <a:p>
            <a:pPr marL="690563" lvl="2" indent="-233363"/>
            <a:r>
              <a:rPr lang="en-US" dirty="0" smtClean="0"/>
              <a:t>They are not routable unlike GUA.</a:t>
            </a:r>
          </a:p>
          <a:p>
            <a:pPr marL="690563" lvl="2" indent="-233363"/>
            <a:r>
              <a:rPr lang="en-US" dirty="0" smtClean="0"/>
              <a:t>Device creates its own link local address without DHCP server</a:t>
            </a:r>
          </a:p>
          <a:p>
            <a:pPr lvl="1"/>
            <a:r>
              <a:rPr lang="en-US" b="1" dirty="0" smtClean="0"/>
              <a:t>Unique Local </a:t>
            </a:r>
            <a:r>
              <a:rPr lang="en-US" b="1" dirty="0"/>
              <a:t>Addresses</a:t>
            </a:r>
          </a:p>
          <a:p>
            <a:pPr marL="690563" lvl="2" indent="-233363"/>
            <a:r>
              <a:rPr lang="en-US" dirty="0" smtClean="0"/>
              <a:t>Unique local unicast</a:t>
            </a:r>
          </a:p>
          <a:p>
            <a:pPr marL="690563" lvl="2" indent="-233363"/>
            <a:r>
              <a:rPr lang="en-US" dirty="0" smtClean="0"/>
              <a:t>Almost similar to IPV4 private IP addresses</a:t>
            </a:r>
          </a:p>
          <a:p>
            <a:pPr marL="690563" lvl="2" indent="-233363"/>
            <a:r>
              <a:rPr lang="en-US" dirty="0" smtClean="0"/>
              <a:t>Used for local addresses within a site or between a limited number of sites</a:t>
            </a:r>
          </a:p>
          <a:p>
            <a:pPr marL="690563" lvl="2" indent="-233363"/>
            <a:r>
              <a:rPr lang="en-US" dirty="0" smtClean="0"/>
              <a:t>They are </a:t>
            </a:r>
            <a:r>
              <a:rPr lang="en-US" dirty="0"/>
              <a:t>in the range of FC00::/7 to FDFF::/7.</a:t>
            </a:r>
          </a:p>
        </p:txBody>
      </p:sp>
      <p:pic>
        <p:nvPicPr>
          <p:cNvPr id="5" name="Picture 4"/>
          <p:cNvPicPr>
            <a:picLocks noChangeAspect="1"/>
          </p:cNvPicPr>
          <p:nvPr/>
        </p:nvPicPr>
        <p:blipFill>
          <a:blip r:embed="rId3"/>
          <a:stretch>
            <a:fillRect/>
          </a:stretch>
        </p:blipFill>
        <p:spPr>
          <a:xfrm>
            <a:off x="5172076" y="1477298"/>
            <a:ext cx="3793950" cy="4423440"/>
          </a:xfrm>
          <a:prstGeom prst="rect">
            <a:avLst/>
          </a:prstGeom>
        </p:spPr>
      </p:pic>
    </p:spTree>
    <p:extLst>
      <p:ext uri="{BB962C8B-B14F-4D97-AF65-F5344CB8AC3E}">
        <p14:creationId xmlns:p14="http://schemas.microsoft.com/office/powerpoint/2010/main" val="200550753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t>Link-Local Unicast Addresses</a:t>
            </a:r>
            <a:endParaRPr lang="en-US" dirty="0"/>
          </a:p>
        </p:txBody>
      </p:sp>
      <p:sp>
        <p:nvSpPr>
          <p:cNvPr id="2" name="Content Placeholder 1"/>
          <p:cNvSpPr>
            <a:spLocks noGrp="1"/>
          </p:cNvSpPr>
          <p:nvPr>
            <p:ph idx="1"/>
          </p:nvPr>
        </p:nvSpPr>
        <p:spPr>
          <a:xfrm>
            <a:off x="213109" y="1232592"/>
            <a:ext cx="4830379" cy="5327696"/>
          </a:xfrm>
        </p:spPr>
        <p:txBody>
          <a:bodyPr>
            <a:normAutofit fontScale="92500" lnSpcReduction="20000"/>
          </a:bodyPr>
          <a:lstStyle/>
          <a:p>
            <a:r>
              <a:rPr lang="en-US" dirty="0" smtClean="0"/>
              <a:t>Common Types of IPv6 Addresses</a:t>
            </a:r>
          </a:p>
          <a:p>
            <a:pPr lvl="1"/>
            <a:r>
              <a:rPr lang="en-US" b="1" dirty="0" smtClean="0"/>
              <a:t>Link-Local Unicast Addresses</a:t>
            </a:r>
          </a:p>
          <a:p>
            <a:pPr marL="690563" lvl="2" indent="-233363"/>
            <a:r>
              <a:rPr lang="en-US" dirty="0" smtClean="0"/>
              <a:t>Communicate with other IPv6 enabled devices on the same link or subnet.</a:t>
            </a:r>
          </a:p>
          <a:p>
            <a:pPr marL="690563" lvl="2" indent="-233363"/>
            <a:r>
              <a:rPr lang="en-US" dirty="0" smtClean="0"/>
              <a:t>They are </a:t>
            </a:r>
            <a:r>
              <a:rPr lang="en-US" dirty="0"/>
              <a:t>confined to a single </a:t>
            </a:r>
            <a:r>
              <a:rPr lang="en-US" dirty="0" smtClean="0"/>
              <a:t>link.</a:t>
            </a:r>
          </a:p>
          <a:p>
            <a:pPr marL="690563" lvl="2" indent="-233363"/>
            <a:r>
              <a:rPr lang="en-US" dirty="0" smtClean="0"/>
              <a:t>They are not routable unlike GUA.</a:t>
            </a:r>
            <a:r>
              <a:rPr lang="en-US" dirty="0"/>
              <a:t> </a:t>
            </a:r>
            <a:endParaRPr lang="en-US" dirty="0" smtClean="0"/>
          </a:p>
          <a:p>
            <a:pPr marL="690563" lvl="2" indent="-233363"/>
            <a:r>
              <a:rPr lang="en-US" dirty="0" smtClean="0"/>
              <a:t>Every </a:t>
            </a:r>
            <a:r>
              <a:rPr lang="en-US" dirty="0"/>
              <a:t>IPv6-enabled network interface is required to have a link-local </a:t>
            </a:r>
            <a:r>
              <a:rPr lang="en-US" dirty="0" smtClean="0"/>
              <a:t>address even if it does not have a GUA.</a:t>
            </a:r>
          </a:p>
          <a:p>
            <a:pPr marL="690563" lvl="2" indent="-233363"/>
            <a:r>
              <a:rPr lang="en-US" dirty="0" smtClean="0"/>
              <a:t>Device creates its own link local address without DHCP server.</a:t>
            </a:r>
          </a:p>
          <a:p>
            <a:pPr marL="690563" lvl="2" indent="-233363"/>
            <a:r>
              <a:rPr lang="en-US" dirty="0"/>
              <a:t>IPv6 link-local addresses are in the FE80::/10 range. The /10 indicates that the first 10 bits are 1111 1110 10xx </a:t>
            </a:r>
            <a:r>
              <a:rPr lang="en-US" dirty="0" err="1"/>
              <a:t>xxxx</a:t>
            </a:r>
            <a:r>
              <a:rPr lang="en-US" dirty="0"/>
              <a:t>. The first </a:t>
            </a:r>
            <a:r>
              <a:rPr lang="en-US" dirty="0" err="1"/>
              <a:t>hextet</a:t>
            </a:r>
            <a:r>
              <a:rPr lang="en-US" dirty="0"/>
              <a:t> has a range of 1111 1110 10</a:t>
            </a:r>
            <a:r>
              <a:rPr lang="en-US" b="1" dirty="0"/>
              <a:t>00 0000</a:t>
            </a:r>
            <a:r>
              <a:rPr lang="en-US" dirty="0"/>
              <a:t> (FE80) to 1111 1110 10</a:t>
            </a:r>
            <a:r>
              <a:rPr lang="en-US" b="1" dirty="0"/>
              <a:t>11 1111</a:t>
            </a:r>
            <a:r>
              <a:rPr lang="en-US" dirty="0"/>
              <a:t> (FEBF).</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437" y="1232592"/>
            <a:ext cx="3322638" cy="31474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356" y="4638675"/>
            <a:ext cx="3606800" cy="2061908"/>
          </a:xfrm>
          <a:prstGeom prst="rect">
            <a:avLst/>
          </a:prstGeom>
        </p:spPr>
      </p:pic>
    </p:spTree>
    <p:extLst>
      <p:ext uri="{BB962C8B-B14F-4D97-AF65-F5344CB8AC3E}">
        <p14:creationId xmlns:p14="http://schemas.microsoft.com/office/powerpoint/2010/main" val="5446283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371843" y="339963"/>
            <a:ext cx="8772157" cy="838200"/>
          </a:xfrm>
        </p:spPr>
        <p:txBody>
          <a:bodyPr/>
          <a:lstStyle/>
          <a:p>
            <a:r>
              <a:rPr lang="en-US" dirty="0" smtClean="0"/>
              <a:t>Chapter 7 - Sections &amp; Objectives</a:t>
            </a:r>
          </a:p>
        </p:txBody>
      </p:sp>
      <p:sp>
        <p:nvSpPr>
          <p:cNvPr id="4099" name="Rectangle 34"/>
          <p:cNvSpPr>
            <a:spLocks noGrp="1" noChangeArrowheads="1"/>
          </p:cNvSpPr>
          <p:nvPr>
            <p:ph idx="1"/>
          </p:nvPr>
        </p:nvSpPr>
        <p:spPr>
          <a:xfrm>
            <a:off x="371843" y="1287020"/>
            <a:ext cx="8318761" cy="5233524"/>
          </a:xfrm>
        </p:spPr>
        <p:txBody>
          <a:bodyPr>
            <a:normAutofit fontScale="92500" lnSpcReduction="20000"/>
          </a:bodyPr>
          <a:lstStyle/>
          <a:p>
            <a:r>
              <a:rPr lang="en-CA" dirty="0" smtClean="0"/>
              <a:t>7.1 IPv4 Network Addresses</a:t>
            </a:r>
          </a:p>
          <a:p>
            <a:pPr lvl="1"/>
            <a:r>
              <a:rPr lang="en-US" dirty="0" smtClean="0"/>
              <a:t>Convert between binary and decimal numbering systems.</a:t>
            </a:r>
          </a:p>
          <a:p>
            <a:pPr lvl="1"/>
            <a:r>
              <a:rPr lang="en-US" dirty="0" smtClean="0"/>
              <a:t>Describe the structure of an IPv4 address including the network portion, the host portion, and the subnet mask.</a:t>
            </a:r>
          </a:p>
          <a:p>
            <a:pPr lvl="1"/>
            <a:r>
              <a:rPr lang="en-US" dirty="0" smtClean="0"/>
              <a:t>Compare the characteristics and uses of the unicast, broadcast, and multicast IPv4 addresses.</a:t>
            </a:r>
          </a:p>
          <a:p>
            <a:pPr lvl="1"/>
            <a:r>
              <a:rPr lang="en-US" dirty="0" smtClean="0"/>
              <a:t>Explain public, private, and reserved IPv4 addresses.</a:t>
            </a:r>
          </a:p>
          <a:p>
            <a:r>
              <a:rPr lang="en-CA" dirty="0" smtClean="0"/>
              <a:t>7.2 IPv6 Network Addresses</a:t>
            </a:r>
          </a:p>
          <a:p>
            <a:pPr lvl="1"/>
            <a:r>
              <a:rPr lang="en-US" dirty="0" smtClean="0"/>
              <a:t>Explain </a:t>
            </a:r>
            <a:r>
              <a:rPr lang="en-US" dirty="0"/>
              <a:t>the need for IPv6 addressing.</a:t>
            </a:r>
          </a:p>
          <a:p>
            <a:pPr lvl="1"/>
            <a:r>
              <a:rPr lang="en-US" dirty="0"/>
              <a:t>Describe the representation of an IPv6 address.</a:t>
            </a:r>
          </a:p>
          <a:p>
            <a:pPr lvl="1"/>
            <a:r>
              <a:rPr lang="en-US" dirty="0"/>
              <a:t>Describe types of IPv6 network addresses.</a:t>
            </a:r>
          </a:p>
          <a:p>
            <a:pPr lvl="1"/>
            <a:r>
              <a:rPr lang="en-US" dirty="0"/>
              <a:t>Configure global unicast addresses.</a:t>
            </a:r>
          </a:p>
          <a:p>
            <a:pPr lvl="1"/>
            <a:r>
              <a:rPr lang="en-US" dirty="0"/>
              <a:t>Describe multicast addresses.</a:t>
            </a:r>
          </a:p>
          <a:p>
            <a:r>
              <a:rPr lang="en-CA" dirty="0" smtClean="0"/>
              <a:t>7.3 Connectivity Verification</a:t>
            </a:r>
          </a:p>
          <a:p>
            <a:pPr lvl="1"/>
            <a:r>
              <a:rPr lang="en-US" dirty="0"/>
              <a:t>Explain how ICMP is used to test network connectivity.</a:t>
            </a:r>
          </a:p>
          <a:p>
            <a:pPr lvl="1"/>
            <a:r>
              <a:rPr lang="en-US" dirty="0"/>
              <a:t>Use ping and traceroute utilities to test network connectivity</a:t>
            </a:r>
            <a:r>
              <a:rPr lang="en-US" dirty="0" smtClean="0"/>
              <a:t>.</a:t>
            </a:r>
            <a:endParaRPr lang="en-CA" dirty="0" smtClean="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01168"/>
            <a:ext cx="8772157" cy="838200"/>
          </a:xfrm>
        </p:spPr>
        <p:txBody>
          <a:bodyPr/>
          <a:lstStyle/>
          <a:p>
            <a:r>
              <a:rPr lang="en-US" sz="1800" dirty="0" smtClean="0"/>
              <a:t>IPv6 Network Addresses</a:t>
            </a:r>
            <a:r>
              <a:rPr lang="en-US" dirty="0"/>
              <a:t/>
            </a:r>
            <a:br>
              <a:rPr lang="en-US" dirty="0"/>
            </a:br>
            <a:r>
              <a:rPr lang="en-US" dirty="0" smtClean="0"/>
              <a:t>Activity – Identify types of IPv6 Addresses</a:t>
            </a:r>
            <a:endParaRPr lang="en-US" dirty="0"/>
          </a:p>
        </p:txBody>
      </p:sp>
      <p:sp>
        <p:nvSpPr>
          <p:cNvPr id="2" name="Rectangle 1"/>
          <p:cNvSpPr/>
          <p:nvPr/>
        </p:nvSpPr>
        <p:spPr>
          <a:xfrm>
            <a:off x="157346" y="1139368"/>
            <a:ext cx="8843780" cy="757130"/>
          </a:xfrm>
          <a:prstGeom prst="rect">
            <a:avLst/>
          </a:prstGeom>
        </p:spPr>
        <p:txBody>
          <a:bodyPr wrap="square">
            <a:spAutoFit/>
          </a:bodyPr>
          <a:lstStyle/>
          <a:p>
            <a:r>
              <a:rPr lang="en-US" dirty="0" smtClean="0"/>
              <a:t>Identify if the IPv6 </a:t>
            </a:r>
            <a:r>
              <a:rPr lang="en-US" dirty="0"/>
              <a:t>addresses </a:t>
            </a:r>
            <a:r>
              <a:rPr lang="en-US" dirty="0" smtClean="0"/>
              <a:t>below is either </a:t>
            </a:r>
            <a:r>
              <a:rPr lang="en-US" b="1" dirty="0" smtClean="0"/>
              <a:t>Global Unicast Address</a:t>
            </a:r>
            <a:r>
              <a:rPr lang="en-US" dirty="0" smtClean="0"/>
              <a:t>, </a:t>
            </a:r>
            <a:r>
              <a:rPr lang="en-US" b="1" dirty="0" smtClean="0"/>
              <a:t>Link-Local Address</a:t>
            </a:r>
            <a:r>
              <a:rPr lang="en-US" dirty="0" smtClean="0"/>
              <a:t> or </a:t>
            </a:r>
            <a:r>
              <a:rPr lang="en-US" b="1" dirty="0" smtClean="0"/>
              <a:t>/64 Address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36" y="2155825"/>
            <a:ext cx="8077200" cy="3403600"/>
          </a:xfrm>
          <a:prstGeom prst="rect">
            <a:avLst/>
          </a:prstGeom>
        </p:spPr>
      </p:pic>
    </p:spTree>
    <p:extLst>
      <p:ext uri="{BB962C8B-B14F-4D97-AF65-F5344CB8AC3E}">
        <p14:creationId xmlns:p14="http://schemas.microsoft.com/office/powerpoint/2010/main" val="21599154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a:latin typeface="Arial" charset="0"/>
              </a:rPr>
              <a:t>IPv6 Unicast Addresses</a:t>
            </a:r>
            <a:endParaRPr lang="en-US" dirty="0"/>
          </a:p>
        </p:txBody>
      </p:sp>
      <p:sp>
        <p:nvSpPr>
          <p:cNvPr id="2" name="Content Placeholder 1"/>
          <p:cNvSpPr>
            <a:spLocks noGrp="1"/>
          </p:cNvSpPr>
          <p:nvPr>
            <p:ph idx="1"/>
          </p:nvPr>
        </p:nvSpPr>
        <p:spPr>
          <a:xfrm>
            <a:off x="213110" y="1329070"/>
            <a:ext cx="3015865" cy="5136837"/>
          </a:xfrm>
        </p:spPr>
        <p:txBody>
          <a:bodyPr>
            <a:normAutofit/>
          </a:bodyPr>
          <a:lstStyle/>
          <a:p>
            <a:r>
              <a:rPr lang="en-US" dirty="0" smtClean="0"/>
              <a:t>Structure of an IPv6 Global Unicast Address</a:t>
            </a:r>
          </a:p>
          <a:p>
            <a:pPr lvl="1"/>
            <a:r>
              <a:rPr lang="en-US" b="1" dirty="0" smtClean="0"/>
              <a:t>Global Routing Prefix </a:t>
            </a:r>
            <a:r>
              <a:rPr lang="en-US" dirty="0" smtClean="0"/>
              <a:t>- the </a:t>
            </a:r>
            <a:r>
              <a:rPr lang="en-US" dirty="0"/>
              <a:t>global routing prefix is the prefix, or network, portion of the address that is assigned by the provider, such as an ISP, to a customer or site. Typically, RIRs assign a /48 global routing prefix to customers. </a:t>
            </a:r>
            <a:endParaRPr lang="en-US" dirty="0" smtClean="0"/>
          </a:p>
        </p:txBody>
      </p:sp>
      <p:pic>
        <p:nvPicPr>
          <p:cNvPr id="5" name="Picture 4"/>
          <p:cNvPicPr>
            <a:picLocks noChangeAspect="1"/>
          </p:cNvPicPr>
          <p:nvPr/>
        </p:nvPicPr>
        <p:blipFill>
          <a:blip r:embed="rId3"/>
          <a:stretch>
            <a:fillRect/>
          </a:stretch>
        </p:blipFill>
        <p:spPr>
          <a:xfrm>
            <a:off x="3764889" y="1329070"/>
            <a:ext cx="4850474" cy="13686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295" y="3194288"/>
            <a:ext cx="4703068" cy="2720737"/>
          </a:xfrm>
          <a:prstGeom prst="rect">
            <a:avLst/>
          </a:prstGeom>
        </p:spPr>
      </p:pic>
    </p:spTree>
    <p:extLst>
      <p:ext uri="{BB962C8B-B14F-4D97-AF65-F5344CB8AC3E}">
        <p14:creationId xmlns:p14="http://schemas.microsoft.com/office/powerpoint/2010/main" val="3027938122"/>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a:latin typeface="Arial" charset="0"/>
              </a:rPr>
              <a:t>IPv6 Unicast Addresses</a:t>
            </a:r>
            <a:endParaRPr lang="en-US" dirty="0"/>
          </a:p>
        </p:txBody>
      </p:sp>
      <p:sp>
        <p:nvSpPr>
          <p:cNvPr id="2" name="Content Placeholder 1"/>
          <p:cNvSpPr>
            <a:spLocks noGrp="1"/>
          </p:cNvSpPr>
          <p:nvPr>
            <p:ph idx="1"/>
          </p:nvPr>
        </p:nvSpPr>
        <p:spPr>
          <a:xfrm>
            <a:off x="213110" y="1329070"/>
            <a:ext cx="4416040" cy="5136837"/>
          </a:xfrm>
        </p:spPr>
        <p:txBody>
          <a:bodyPr>
            <a:normAutofit lnSpcReduction="10000"/>
          </a:bodyPr>
          <a:lstStyle/>
          <a:p>
            <a:r>
              <a:rPr lang="en-US" dirty="0" smtClean="0"/>
              <a:t>Structure of an IPv6 Global Unicast Address</a:t>
            </a:r>
          </a:p>
          <a:p>
            <a:pPr lvl="1"/>
            <a:r>
              <a:rPr lang="en-US" dirty="0" smtClean="0"/>
              <a:t>Global Routing Prefix</a:t>
            </a:r>
          </a:p>
          <a:p>
            <a:pPr lvl="1"/>
            <a:r>
              <a:rPr lang="en-US" b="1" dirty="0" smtClean="0"/>
              <a:t>Subnet ID </a:t>
            </a:r>
            <a:r>
              <a:rPr lang="en-US" dirty="0" smtClean="0"/>
              <a:t>- </a:t>
            </a:r>
            <a:r>
              <a:rPr lang="en-US" dirty="0"/>
              <a:t>The Subnet ID is used by an organization to identify subnets within its site. The larger the subnet ID, the more subnets available.</a:t>
            </a:r>
            <a:endParaRPr lang="en-US" dirty="0" smtClean="0"/>
          </a:p>
          <a:p>
            <a:pPr lvl="1"/>
            <a:r>
              <a:rPr lang="en-US" b="1" dirty="0" smtClean="0"/>
              <a:t>Interface ID</a:t>
            </a:r>
            <a:r>
              <a:rPr lang="en-US" dirty="0" smtClean="0"/>
              <a:t> - The </a:t>
            </a:r>
            <a:r>
              <a:rPr lang="en-US" dirty="0"/>
              <a:t>IPv6 Interface ID is equivalent to the host portion of an IPv4 address. The term Interface ID is used because a single host may have multiple interfaces, each having one or more IPv6 addresses. It is highly recommended that in most cases /64 subnets should be used.</a:t>
            </a:r>
            <a:endParaRPr lang="en-US" dirty="0" smtClean="0"/>
          </a:p>
        </p:txBody>
      </p:sp>
      <p:pic>
        <p:nvPicPr>
          <p:cNvPr id="5" name="Picture 4"/>
          <p:cNvPicPr>
            <a:picLocks noChangeAspect="1"/>
          </p:cNvPicPr>
          <p:nvPr/>
        </p:nvPicPr>
        <p:blipFill>
          <a:blip r:embed="rId3"/>
          <a:stretch>
            <a:fillRect/>
          </a:stretch>
        </p:blipFill>
        <p:spPr>
          <a:xfrm>
            <a:off x="4826849" y="2357770"/>
            <a:ext cx="4139176" cy="1828468"/>
          </a:xfrm>
          <a:prstGeom prst="rect">
            <a:avLst/>
          </a:prstGeom>
        </p:spPr>
      </p:pic>
    </p:spTree>
    <p:extLst>
      <p:ext uri="{BB962C8B-B14F-4D97-AF65-F5344CB8AC3E}">
        <p14:creationId xmlns:p14="http://schemas.microsoft.com/office/powerpoint/2010/main" val="195791639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33875" y="1232592"/>
            <a:ext cx="3967163" cy="3173841"/>
          </a:xfrm>
          <a:prstGeom prst="rect">
            <a:avLst/>
          </a:prstGeom>
        </p:spPr>
      </p:pic>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Configuring IPv6 in a router and a PC</a:t>
            </a:r>
            <a:endParaRPr lang="en-US" dirty="0"/>
          </a:p>
        </p:txBody>
      </p:sp>
      <p:sp>
        <p:nvSpPr>
          <p:cNvPr id="2" name="Content Placeholder 1"/>
          <p:cNvSpPr>
            <a:spLocks noGrp="1"/>
          </p:cNvSpPr>
          <p:nvPr>
            <p:ph idx="1"/>
          </p:nvPr>
        </p:nvSpPr>
        <p:spPr>
          <a:xfrm>
            <a:off x="213110" y="1329070"/>
            <a:ext cx="4401753" cy="5136837"/>
          </a:xfrm>
        </p:spPr>
        <p:txBody>
          <a:bodyPr>
            <a:normAutofit/>
          </a:bodyPr>
          <a:lstStyle/>
          <a:p>
            <a:r>
              <a:rPr lang="en-US" dirty="0" smtClean="0"/>
              <a:t>Static Configuration of a Global Unicast Address</a:t>
            </a:r>
          </a:p>
          <a:p>
            <a:pPr lvl="1"/>
            <a:r>
              <a:rPr lang="en-US" dirty="0"/>
              <a:t>Most IPv6 configuration and verification commands in the Cisco IOS are similar to their IPv4 counterparts. In many cases, the only difference is the use of </a:t>
            </a:r>
            <a:r>
              <a:rPr lang="en-US" b="1" dirty="0"/>
              <a:t>ipv6 </a:t>
            </a:r>
            <a:r>
              <a:rPr lang="en-US" dirty="0"/>
              <a:t>in place of </a:t>
            </a:r>
            <a:r>
              <a:rPr lang="en-US" b="1" dirty="0" err="1"/>
              <a:t>ip</a:t>
            </a:r>
            <a:r>
              <a:rPr lang="en-US" b="1" dirty="0"/>
              <a:t> </a:t>
            </a:r>
            <a:r>
              <a:rPr lang="en-US" dirty="0"/>
              <a:t>within the commands.</a:t>
            </a:r>
            <a:endParaRPr lang="en-US" b="1" dirty="0" smtClean="0"/>
          </a:p>
          <a:p>
            <a:pPr lvl="1"/>
            <a:r>
              <a:rPr lang="en-US" b="1" dirty="0" smtClean="0"/>
              <a:t>ipv6 </a:t>
            </a:r>
            <a:r>
              <a:rPr lang="en-US" b="1" dirty="0"/>
              <a:t>address</a:t>
            </a:r>
            <a:r>
              <a:rPr lang="en-US" i="1" dirty="0"/>
              <a:t> </a:t>
            </a:r>
            <a:r>
              <a:rPr lang="en-US" i="1" dirty="0" smtClean="0"/>
              <a:t>ipv6-address/prefix-length</a:t>
            </a:r>
            <a:endParaRPr lang="en-US"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993" y="4461295"/>
            <a:ext cx="2828925" cy="2004612"/>
          </a:xfrm>
          <a:prstGeom prst="rect">
            <a:avLst/>
          </a:prstGeom>
        </p:spPr>
      </p:pic>
    </p:spTree>
    <p:extLst>
      <p:ext uri="{BB962C8B-B14F-4D97-AF65-F5344CB8AC3E}">
        <p14:creationId xmlns:p14="http://schemas.microsoft.com/office/powerpoint/2010/main" val="1306967144"/>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SLAAC</a:t>
            </a:r>
            <a:endParaRPr lang="en-US" dirty="0"/>
          </a:p>
        </p:txBody>
      </p:sp>
      <p:sp>
        <p:nvSpPr>
          <p:cNvPr id="2" name="Content Placeholder 1"/>
          <p:cNvSpPr>
            <a:spLocks noGrp="1"/>
          </p:cNvSpPr>
          <p:nvPr>
            <p:ph idx="1"/>
          </p:nvPr>
        </p:nvSpPr>
        <p:spPr>
          <a:xfrm>
            <a:off x="213111" y="1329070"/>
            <a:ext cx="4187440" cy="5136837"/>
          </a:xfrm>
        </p:spPr>
        <p:txBody>
          <a:bodyPr>
            <a:normAutofit fontScale="92500" lnSpcReduction="20000"/>
          </a:bodyPr>
          <a:lstStyle/>
          <a:p>
            <a:r>
              <a:rPr lang="en-US" dirty="0" smtClean="0"/>
              <a:t>SLAAC </a:t>
            </a:r>
          </a:p>
          <a:p>
            <a:pPr lvl="1"/>
            <a:r>
              <a:rPr lang="en-US" b="1" dirty="0"/>
              <a:t>Stateless Address </a:t>
            </a:r>
            <a:r>
              <a:rPr lang="en-US" b="1" dirty="0" err="1"/>
              <a:t>Autoconfiguration</a:t>
            </a:r>
            <a:r>
              <a:rPr lang="en-US" b="1" dirty="0"/>
              <a:t> (SLAAC</a:t>
            </a:r>
            <a:r>
              <a:rPr lang="en-US" dirty="0"/>
              <a:t>) is a method that allows a device to obtain its prefix, prefix length, default gateway address, and other information from an </a:t>
            </a:r>
            <a:r>
              <a:rPr lang="en-US" i="1" dirty="0"/>
              <a:t>IPv6 router</a:t>
            </a:r>
            <a:r>
              <a:rPr lang="en-US" dirty="0"/>
              <a:t> without the use of a DHCPv6 server. Using SLAAC, devices rely on the local router’s ICMPv6 Router Advertisement (RA) messages to obtain the necessary information. </a:t>
            </a:r>
            <a:endParaRPr lang="en-US" dirty="0" smtClean="0"/>
          </a:p>
          <a:p>
            <a:pPr lvl="1"/>
            <a:r>
              <a:rPr lang="en-US" dirty="0"/>
              <a:t>IPv6 routers periodically send out ICMPv6 RA messages, every 200 seconds, to all IPv6-enabled devices on the network. An RA message will also be sent in response to a host sending an ICMPv6 Router Solicitation (RS) message.</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1" y="2153030"/>
            <a:ext cx="4565474" cy="3590545"/>
          </a:xfrm>
          <a:prstGeom prst="rect">
            <a:avLst/>
          </a:prstGeom>
        </p:spPr>
      </p:pic>
    </p:spTree>
    <p:extLst>
      <p:ext uri="{BB962C8B-B14F-4D97-AF65-F5344CB8AC3E}">
        <p14:creationId xmlns:p14="http://schemas.microsoft.com/office/powerpoint/2010/main" val="326702646"/>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SLAAC (cont’d)</a:t>
            </a:r>
            <a:endParaRPr lang="en-US" dirty="0"/>
          </a:p>
        </p:txBody>
      </p:sp>
      <p:sp>
        <p:nvSpPr>
          <p:cNvPr id="2" name="Content Placeholder 1"/>
          <p:cNvSpPr>
            <a:spLocks noGrp="1"/>
          </p:cNvSpPr>
          <p:nvPr>
            <p:ph idx="1"/>
          </p:nvPr>
        </p:nvSpPr>
        <p:spPr>
          <a:xfrm>
            <a:off x="213111" y="1329070"/>
            <a:ext cx="4187440" cy="5136837"/>
          </a:xfrm>
        </p:spPr>
        <p:txBody>
          <a:bodyPr>
            <a:normAutofit fontScale="92500" lnSpcReduction="20000"/>
          </a:bodyPr>
          <a:lstStyle/>
          <a:p>
            <a:r>
              <a:rPr lang="en-US" b="1" dirty="0" smtClean="0"/>
              <a:t>ICMPv6</a:t>
            </a:r>
            <a:r>
              <a:rPr lang="en-US" dirty="0" smtClean="0"/>
              <a:t> - The </a:t>
            </a:r>
            <a:r>
              <a:rPr lang="en-US" dirty="0"/>
              <a:t>ICMPv6 RA message is a suggestion to a device on how to obtain an IPv6 global unicast address. The ultimate decision is up to the device’s operating system. The ICMPv6 RA message includes:</a:t>
            </a:r>
          </a:p>
          <a:p>
            <a:r>
              <a:rPr lang="en-US" b="1" dirty="0"/>
              <a:t>Network prefix and prefix length</a:t>
            </a:r>
            <a:r>
              <a:rPr lang="en-US" dirty="0"/>
              <a:t> – Tells the device which network it belongs to.</a:t>
            </a:r>
          </a:p>
          <a:p>
            <a:r>
              <a:rPr lang="en-US" b="1" dirty="0"/>
              <a:t>Default gateway address</a:t>
            </a:r>
            <a:r>
              <a:rPr lang="en-US" dirty="0"/>
              <a:t> – This is an IPv6 link-local address, the source IPv6 address of the RA message.</a:t>
            </a:r>
          </a:p>
          <a:p>
            <a:r>
              <a:rPr lang="en-US" b="1" dirty="0"/>
              <a:t>DNS addresses and domain name</a:t>
            </a:r>
            <a:r>
              <a:rPr lang="en-US" dirty="0"/>
              <a:t> – Addresses of DNS servers and a domain name.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971" y="2131731"/>
            <a:ext cx="4564054" cy="3531513"/>
          </a:xfrm>
          <a:prstGeom prst="rect">
            <a:avLst/>
          </a:prstGeom>
        </p:spPr>
      </p:pic>
    </p:spTree>
    <p:extLst>
      <p:ext uri="{BB962C8B-B14F-4D97-AF65-F5344CB8AC3E}">
        <p14:creationId xmlns:p14="http://schemas.microsoft.com/office/powerpoint/2010/main" val="95591736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SLAAC (cont’d)</a:t>
            </a:r>
            <a:endParaRPr lang="en-US" dirty="0"/>
          </a:p>
        </p:txBody>
      </p:sp>
      <p:sp>
        <p:nvSpPr>
          <p:cNvPr id="2" name="Content Placeholder 1"/>
          <p:cNvSpPr>
            <a:spLocks noGrp="1"/>
          </p:cNvSpPr>
          <p:nvPr>
            <p:ph idx="1"/>
          </p:nvPr>
        </p:nvSpPr>
        <p:spPr>
          <a:xfrm>
            <a:off x="213111" y="1329070"/>
            <a:ext cx="4187440" cy="5136837"/>
          </a:xfrm>
        </p:spPr>
        <p:txBody>
          <a:bodyPr>
            <a:normAutofit/>
          </a:bodyPr>
          <a:lstStyle/>
          <a:p>
            <a:r>
              <a:rPr lang="en-US" dirty="0"/>
              <a:t>3</a:t>
            </a:r>
            <a:r>
              <a:rPr lang="en-US" dirty="0" smtClean="0"/>
              <a:t> options for RA messages</a:t>
            </a:r>
          </a:p>
          <a:p>
            <a:pPr lvl="1"/>
            <a:r>
              <a:rPr lang="en-US" b="1" dirty="0" smtClean="0"/>
              <a:t>Option 1 (SLAAC)</a:t>
            </a:r>
            <a:r>
              <a:rPr lang="en-US" dirty="0" smtClean="0"/>
              <a:t>: By </a:t>
            </a:r>
            <a:r>
              <a:rPr lang="en-US" dirty="0"/>
              <a:t>default, the RA message suggests that the receiving device use the information in the RA message to create its own IPv6 global unicast address and for all other information. The services of a DHCPv6 server are not required</a:t>
            </a:r>
            <a:r>
              <a:rPr lang="en-US"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1" y="1329070"/>
            <a:ext cx="4564054" cy="3531513"/>
          </a:xfrm>
          <a:prstGeom prst="rect">
            <a:avLst/>
          </a:prstGeom>
        </p:spPr>
      </p:pic>
    </p:spTree>
    <p:extLst>
      <p:ext uri="{BB962C8B-B14F-4D97-AF65-F5344CB8AC3E}">
        <p14:creationId xmlns:p14="http://schemas.microsoft.com/office/powerpoint/2010/main" val="1135639465"/>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SLAAC (cont’d)</a:t>
            </a:r>
            <a:endParaRPr lang="en-US" dirty="0"/>
          </a:p>
        </p:txBody>
      </p:sp>
      <p:sp>
        <p:nvSpPr>
          <p:cNvPr id="2" name="Content Placeholder 1"/>
          <p:cNvSpPr>
            <a:spLocks noGrp="1"/>
          </p:cNvSpPr>
          <p:nvPr>
            <p:ph idx="1"/>
          </p:nvPr>
        </p:nvSpPr>
        <p:spPr>
          <a:xfrm>
            <a:off x="213111" y="1329070"/>
            <a:ext cx="4187440" cy="5136837"/>
          </a:xfrm>
        </p:spPr>
        <p:txBody>
          <a:bodyPr>
            <a:normAutofit fontScale="85000" lnSpcReduction="10000"/>
          </a:bodyPr>
          <a:lstStyle/>
          <a:p>
            <a:r>
              <a:rPr lang="en-US" dirty="0"/>
              <a:t>3</a:t>
            </a:r>
            <a:r>
              <a:rPr lang="en-US" dirty="0" smtClean="0"/>
              <a:t> options for RA messages</a:t>
            </a:r>
          </a:p>
          <a:p>
            <a:r>
              <a:rPr lang="en-US" b="1" dirty="0" smtClean="0"/>
              <a:t>Option 2 (</a:t>
            </a:r>
            <a:r>
              <a:rPr lang="en-US" b="1" dirty="0"/>
              <a:t>SLAAC and Stateless DHCPv6</a:t>
            </a:r>
            <a:r>
              <a:rPr lang="en-US" b="1" dirty="0" smtClean="0"/>
              <a:t>)</a:t>
            </a:r>
            <a:r>
              <a:rPr lang="en-US" dirty="0" smtClean="0"/>
              <a:t>: </a:t>
            </a:r>
            <a:r>
              <a:rPr lang="en-US" dirty="0"/>
              <a:t>With this option, the RA message suggests devices use:</a:t>
            </a:r>
          </a:p>
          <a:p>
            <a:pPr lvl="1"/>
            <a:r>
              <a:rPr lang="en-US" dirty="0"/>
              <a:t>SLAAC to create its own IPv6 global unicast address</a:t>
            </a:r>
          </a:p>
          <a:p>
            <a:pPr lvl="1"/>
            <a:r>
              <a:rPr lang="en-US" dirty="0"/>
              <a:t>The router’s link-local address, the RA’s source IPv6 address for the default gateway address.</a:t>
            </a:r>
          </a:p>
          <a:p>
            <a:pPr lvl="1"/>
            <a:r>
              <a:rPr lang="en-US" dirty="0"/>
              <a:t>A stateless DHCPv6 server to obtain other information such as a DNS server address and a domain name.</a:t>
            </a:r>
          </a:p>
          <a:p>
            <a:r>
              <a:rPr lang="en-US" dirty="0"/>
              <a:t>A stateless DHCPv6 server distributes DNS server addresses and domain names. It does not allocate global unicast addresses.</a:t>
            </a:r>
          </a:p>
          <a:p>
            <a:pPr lvl="1"/>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46" y="1682750"/>
            <a:ext cx="4529658" cy="3803650"/>
          </a:xfrm>
          <a:prstGeom prst="rect">
            <a:avLst/>
          </a:prstGeom>
        </p:spPr>
      </p:pic>
    </p:spTree>
    <p:extLst>
      <p:ext uri="{BB962C8B-B14F-4D97-AF65-F5344CB8AC3E}">
        <p14:creationId xmlns:p14="http://schemas.microsoft.com/office/powerpoint/2010/main" val="172697518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SLAAC (cont’d)</a:t>
            </a:r>
            <a:endParaRPr lang="en-US" dirty="0"/>
          </a:p>
        </p:txBody>
      </p:sp>
      <p:sp>
        <p:nvSpPr>
          <p:cNvPr id="2" name="Content Placeholder 1"/>
          <p:cNvSpPr>
            <a:spLocks noGrp="1"/>
          </p:cNvSpPr>
          <p:nvPr>
            <p:ph idx="1"/>
          </p:nvPr>
        </p:nvSpPr>
        <p:spPr>
          <a:xfrm>
            <a:off x="213111" y="1329070"/>
            <a:ext cx="4187440" cy="5343193"/>
          </a:xfrm>
        </p:spPr>
        <p:txBody>
          <a:bodyPr>
            <a:normAutofit fontScale="77500" lnSpcReduction="20000"/>
          </a:bodyPr>
          <a:lstStyle/>
          <a:p>
            <a:r>
              <a:rPr lang="en-US" dirty="0"/>
              <a:t>3</a:t>
            </a:r>
            <a:r>
              <a:rPr lang="en-US" dirty="0" smtClean="0"/>
              <a:t> options for RA messages</a:t>
            </a:r>
          </a:p>
          <a:p>
            <a:r>
              <a:rPr lang="en-US" b="1" dirty="0" smtClean="0"/>
              <a:t>Option 3 (</a:t>
            </a:r>
            <a:r>
              <a:rPr lang="en-US" b="1" dirty="0" err="1" smtClean="0"/>
              <a:t>Stateful</a:t>
            </a:r>
            <a:r>
              <a:rPr lang="en-US" b="1" dirty="0" smtClean="0"/>
              <a:t> </a:t>
            </a:r>
            <a:r>
              <a:rPr lang="en-US" b="1" dirty="0"/>
              <a:t>DHCPv6</a:t>
            </a:r>
            <a:r>
              <a:rPr lang="en-US" b="1" dirty="0" smtClean="0"/>
              <a:t>)</a:t>
            </a:r>
            <a:r>
              <a:rPr lang="en-US" dirty="0" smtClean="0"/>
              <a:t>: </a:t>
            </a:r>
            <a:r>
              <a:rPr lang="en-US" dirty="0" err="1"/>
              <a:t>Stateful</a:t>
            </a:r>
            <a:r>
              <a:rPr lang="en-US" dirty="0"/>
              <a:t> DHCPv6 is similar to DHCP for IPv4. A device can automatically receive its addressing information including a global unicast address, prefix length, and the addresses of DNS servers using the services of a </a:t>
            </a:r>
            <a:r>
              <a:rPr lang="en-US" dirty="0" err="1"/>
              <a:t>stateful</a:t>
            </a:r>
            <a:r>
              <a:rPr lang="en-US" dirty="0"/>
              <a:t> DHCPv6 </a:t>
            </a:r>
            <a:r>
              <a:rPr lang="en-US" dirty="0" smtClean="0"/>
              <a:t>server. With </a:t>
            </a:r>
            <a:r>
              <a:rPr lang="en-US" dirty="0"/>
              <a:t>this option the RA message suggests devices use:</a:t>
            </a:r>
          </a:p>
          <a:p>
            <a:pPr lvl="1"/>
            <a:r>
              <a:rPr lang="en-US" dirty="0"/>
              <a:t>The router’s link-local address, the RA’s source IPv6 address for the default gateway </a:t>
            </a:r>
            <a:r>
              <a:rPr lang="en-US" dirty="0" smtClean="0"/>
              <a:t>address.</a:t>
            </a:r>
          </a:p>
          <a:p>
            <a:pPr lvl="1"/>
            <a:r>
              <a:rPr lang="en-US" dirty="0" smtClean="0"/>
              <a:t>A </a:t>
            </a:r>
            <a:r>
              <a:rPr lang="en-US" dirty="0" err="1"/>
              <a:t>stateful</a:t>
            </a:r>
            <a:r>
              <a:rPr lang="en-US" dirty="0"/>
              <a:t> DHCPv6 server to obtain a global unicast address, DNS server address, domain name and all other information.</a:t>
            </a:r>
          </a:p>
          <a:p>
            <a:r>
              <a:rPr lang="en-US" dirty="0"/>
              <a:t>A </a:t>
            </a:r>
            <a:r>
              <a:rPr lang="en-US" dirty="0" err="1"/>
              <a:t>stateful</a:t>
            </a:r>
            <a:r>
              <a:rPr lang="en-US" dirty="0"/>
              <a:t> DHCPv6 server allocates and maintains a list of which device receives which IPv6 address. DHCP for IPv4 is </a:t>
            </a:r>
            <a:r>
              <a:rPr lang="en-US" dirty="0" err="1"/>
              <a:t>stateful</a:t>
            </a:r>
            <a:r>
              <a:rPr lang="en-US" dirty="0"/>
              <a:t>.</a:t>
            </a:r>
          </a:p>
          <a:p>
            <a:pPr lvl="1"/>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46" y="1682750"/>
            <a:ext cx="4529658" cy="3803650"/>
          </a:xfrm>
          <a:prstGeom prst="rect">
            <a:avLst/>
          </a:prstGeom>
        </p:spPr>
      </p:pic>
    </p:spTree>
    <p:extLst>
      <p:ext uri="{BB962C8B-B14F-4D97-AF65-F5344CB8AC3E}">
        <p14:creationId xmlns:p14="http://schemas.microsoft.com/office/powerpoint/2010/main" val="38896678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a:t>
            </a:r>
            <a:r>
              <a:rPr lang="en-US" dirty="0" smtClean="0">
                <a:latin typeface="Arial" charset="0"/>
              </a:rPr>
              <a:t>EUI-64</a:t>
            </a:r>
            <a:endParaRPr lang="en-US" dirty="0"/>
          </a:p>
        </p:txBody>
      </p:sp>
      <p:sp>
        <p:nvSpPr>
          <p:cNvPr id="2" name="Content Placeholder 1"/>
          <p:cNvSpPr>
            <a:spLocks noGrp="1"/>
          </p:cNvSpPr>
          <p:nvPr>
            <p:ph idx="1"/>
          </p:nvPr>
        </p:nvSpPr>
        <p:spPr>
          <a:xfrm>
            <a:off x="213111" y="1329070"/>
            <a:ext cx="4187440" cy="5343193"/>
          </a:xfrm>
        </p:spPr>
        <p:txBody>
          <a:bodyPr>
            <a:normAutofit fontScale="85000" lnSpcReduction="10000"/>
          </a:bodyPr>
          <a:lstStyle/>
          <a:p>
            <a:r>
              <a:rPr lang="en-US" dirty="0"/>
              <a:t>When the RA message is either SLAAC or SLAAC with stateless DHCPv6, the client must generate its own Interface ID. The client knows the prefix portion of the address from the RA message but must create its own Interface ID. The Interface ID can be created using the EUI-64 process or a randomly generated 64-bit </a:t>
            </a:r>
            <a:r>
              <a:rPr lang="en-US" dirty="0" smtClean="0"/>
              <a:t>number.</a:t>
            </a:r>
          </a:p>
          <a:p>
            <a:r>
              <a:rPr lang="en-US" dirty="0" smtClean="0"/>
              <a:t>IEEE </a:t>
            </a:r>
            <a:r>
              <a:rPr lang="en-US" dirty="0"/>
              <a:t>defined the Extended Unique Identifier (EUI) or modified EUI-64 process. This process uses a client’s 48-bit Ethernet MAC address, and inserts another 16 bits in the middle of the 48-bit MAC address to create a 64-bit Interface ID.</a:t>
            </a:r>
            <a:endParaRPr lang="en-US" dirty="0" smtClean="0"/>
          </a:p>
        </p:txBody>
      </p:sp>
    </p:spTree>
    <p:extLst>
      <p:ext uri="{BB962C8B-B14F-4D97-AF65-F5344CB8AC3E}">
        <p14:creationId xmlns:p14="http://schemas.microsoft.com/office/powerpoint/2010/main" val="152789797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7.1 IPv4 Network Addresses</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a:t>
            </a:r>
            <a:r>
              <a:rPr lang="en-US" dirty="0" smtClean="0">
                <a:latin typeface="Arial" charset="0"/>
              </a:rPr>
              <a:t>EUI-64 (cont’d)</a:t>
            </a:r>
            <a:endParaRPr lang="en-US" dirty="0"/>
          </a:p>
        </p:txBody>
      </p:sp>
      <p:sp>
        <p:nvSpPr>
          <p:cNvPr id="2" name="Content Placeholder 1"/>
          <p:cNvSpPr>
            <a:spLocks noGrp="1"/>
          </p:cNvSpPr>
          <p:nvPr>
            <p:ph idx="1"/>
          </p:nvPr>
        </p:nvSpPr>
        <p:spPr>
          <a:xfrm>
            <a:off x="213111" y="1329070"/>
            <a:ext cx="4187440" cy="5343193"/>
          </a:xfrm>
        </p:spPr>
        <p:txBody>
          <a:bodyPr>
            <a:normAutofit fontScale="77500" lnSpcReduction="20000"/>
          </a:bodyPr>
          <a:lstStyle/>
          <a:p>
            <a:r>
              <a:rPr lang="en-US" dirty="0"/>
              <a:t>Ethernet MAC addresses are usually represented in hexadecimal and are made up of two parts:</a:t>
            </a:r>
          </a:p>
          <a:p>
            <a:pPr lvl="1"/>
            <a:r>
              <a:rPr lang="en-US" b="1" dirty="0"/>
              <a:t>Organizationally Unique Identifier (OUI)</a:t>
            </a:r>
            <a:r>
              <a:rPr lang="en-US" dirty="0"/>
              <a:t> – The OUI is a 24-bit (6 hexadecimal digits) vendor code assigned by IEEE.</a:t>
            </a:r>
          </a:p>
          <a:p>
            <a:pPr lvl="1"/>
            <a:r>
              <a:rPr lang="en-US" b="1" dirty="0"/>
              <a:t>Device Identifier </a:t>
            </a:r>
            <a:r>
              <a:rPr lang="en-US" dirty="0"/>
              <a:t>– The device identifier is a unique 24-bit (6 hexadecimal digits) value within a common OUI.</a:t>
            </a:r>
          </a:p>
          <a:p>
            <a:r>
              <a:rPr lang="en-US" dirty="0"/>
              <a:t>An EUI-64 Interface ID is represented in binary and is made up of three parts:</a:t>
            </a:r>
          </a:p>
          <a:p>
            <a:pPr lvl="1"/>
            <a:r>
              <a:rPr lang="en-US" dirty="0"/>
              <a:t>24-bit OUI from the client MAC address, but the 7th bit (the Universally/Locally (U/L) bit) is reversed. This means that if the 7th bit is a 0, it becomes a 1, and vice versa.</a:t>
            </a:r>
          </a:p>
          <a:p>
            <a:pPr lvl="1"/>
            <a:r>
              <a:rPr lang="en-US" dirty="0"/>
              <a:t>The inserted 16-bit value FFFE (in hexadecimal)</a:t>
            </a:r>
          </a:p>
          <a:p>
            <a:pPr lvl="1"/>
            <a:r>
              <a:rPr lang="en-US" dirty="0"/>
              <a:t>24-bit Device Identifier from the client MAC address</a:t>
            </a:r>
          </a:p>
          <a:p>
            <a:endParaRPr lang="en-US" dirty="0" smtClean="0"/>
          </a:p>
        </p:txBody>
      </p:sp>
    </p:spTree>
    <p:extLst>
      <p:ext uri="{BB962C8B-B14F-4D97-AF65-F5344CB8AC3E}">
        <p14:creationId xmlns:p14="http://schemas.microsoft.com/office/powerpoint/2010/main" val="783575544"/>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a:t>
            </a:r>
            <a:r>
              <a:rPr lang="en-US" dirty="0" smtClean="0">
                <a:latin typeface="Arial" charset="0"/>
              </a:rPr>
              <a:t>EUI-64 (cont’d)</a:t>
            </a:r>
            <a:endParaRPr lang="en-US" dirty="0"/>
          </a:p>
        </p:txBody>
      </p:sp>
      <p:sp>
        <p:nvSpPr>
          <p:cNvPr id="2" name="Content Placeholder 1"/>
          <p:cNvSpPr>
            <a:spLocks noGrp="1"/>
          </p:cNvSpPr>
          <p:nvPr>
            <p:ph idx="1"/>
          </p:nvPr>
        </p:nvSpPr>
        <p:spPr>
          <a:xfrm>
            <a:off x="213111" y="1329070"/>
            <a:ext cx="4187440" cy="5343193"/>
          </a:xfrm>
        </p:spPr>
        <p:txBody>
          <a:bodyPr>
            <a:normAutofit fontScale="92500" lnSpcReduction="10000"/>
          </a:bodyPr>
          <a:lstStyle/>
          <a:p>
            <a:r>
              <a:rPr lang="en-US" dirty="0" smtClean="0"/>
              <a:t>The </a:t>
            </a:r>
            <a:r>
              <a:rPr lang="en-US" dirty="0"/>
              <a:t>EUI-64 process is illustrated </a:t>
            </a:r>
            <a:r>
              <a:rPr lang="en-US" dirty="0" smtClean="0"/>
              <a:t>on the right figure, </a:t>
            </a:r>
            <a:r>
              <a:rPr lang="en-US" dirty="0"/>
              <a:t>using </a:t>
            </a:r>
            <a:r>
              <a:rPr lang="en-US" dirty="0" smtClean="0"/>
              <a:t>MAC </a:t>
            </a:r>
            <a:r>
              <a:rPr lang="en-US" dirty="0"/>
              <a:t>address of FC99:4775:CEE0.</a:t>
            </a:r>
          </a:p>
          <a:p>
            <a:pPr lvl="1"/>
            <a:r>
              <a:rPr lang="en-US" b="1" dirty="0"/>
              <a:t>Step 1:</a:t>
            </a:r>
            <a:r>
              <a:rPr lang="en-US" dirty="0"/>
              <a:t> Divide the MAC address between the OUI and device identifier.</a:t>
            </a:r>
          </a:p>
          <a:p>
            <a:pPr lvl="1"/>
            <a:r>
              <a:rPr lang="en-US" b="1" dirty="0"/>
              <a:t>Step 2:</a:t>
            </a:r>
            <a:r>
              <a:rPr lang="en-US" dirty="0"/>
              <a:t> Insert the hexadecimal value FFFE, which in binary is: 1111 1111 1111 1110.</a:t>
            </a:r>
          </a:p>
          <a:p>
            <a:pPr lvl="1"/>
            <a:r>
              <a:rPr lang="en-US" b="1" dirty="0"/>
              <a:t>Step 3:</a:t>
            </a:r>
            <a:r>
              <a:rPr lang="en-US" dirty="0"/>
              <a:t> Convert the first 2 hexadecimal values of the OUI to binary and flip the U/L bit (bit 7). In this example, the 0 in bit 7 is changed to a 1.</a:t>
            </a:r>
          </a:p>
          <a:p>
            <a:r>
              <a:rPr lang="en-US" dirty="0"/>
              <a:t>The result is an EUI-64 generated Interface ID of FE99:47FF:FE75:CEE0.</a:t>
            </a:r>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722" y="1861242"/>
            <a:ext cx="4541303" cy="3925196"/>
          </a:xfrm>
          <a:prstGeom prst="rect">
            <a:avLst/>
          </a:prstGeom>
        </p:spPr>
      </p:pic>
    </p:spTree>
    <p:extLst>
      <p:ext uri="{BB962C8B-B14F-4D97-AF65-F5344CB8AC3E}">
        <p14:creationId xmlns:p14="http://schemas.microsoft.com/office/powerpoint/2010/main" val="479103208"/>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smtClean="0">
                <a:latin typeface="Arial" charset="0"/>
              </a:rPr>
              <a:t>Dynamic Configuration – </a:t>
            </a:r>
            <a:r>
              <a:rPr lang="en-US" dirty="0" smtClean="0">
                <a:latin typeface="Arial" charset="0"/>
              </a:rPr>
              <a:t>EUI-64 (cont’d)</a:t>
            </a:r>
            <a:endParaRPr lang="en-US" dirty="0"/>
          </a:p>
        </p:txBody>
      </p:sp>
      <p:sp>
        <p:nvSpPr>
          <p:cNvPr id="2" name="Content Placeholder 1"/>
          <p:cNvSpPr>
            <a:spLocks noGrp="1"/>
          </p:cNvSpPr>
          <p:nvPr>
            <p:ph idx="1"/>
          </p:nvPr>
        </p:nvSpPr>
        <p:spPr>
          <a:xfrm>
            <a:off x="213110" y="1329071"/>
            <a:ext cx="5859077" cy="2519722"/>
          </a:xfrm>
        </p:spPr>
        <p:txBody>
          <a:bodyPr>
            <a:normAutofit fontScale="70000" lnSpcReduction="20000"/>
          </a:bodyPr>
          <a:lstStyle/>
          <a:p>
            <a:r>
              <a:rPr lang="en-US" dirty="0" smtClean="0"/>
              <a:t>The </a:t>
            </a:r>
            <a:r>
              <a:rPr lang="en-US" dirty="0"/>
              <a:t>EUI-64 process is illustrated </a:t>
            </a:r>
            <a:r>
              <a:rPr lang="en-US" dirty="0" smtClean="0"/>
              <a:t>on the right figure, </a:t>
            </a:r>
            <a:r>
              <a:rPr lang="en-US" dirty="0"/>
              <a:t>using </a:t>
            </a:r>
            <a:r>
              <a:rPr lang="en-US" dirty="0" smtClean="0"/>
              <a:t>MAC </a:t>
            </a:r>
            <a:r>
              <a:rPr lang="en-US" dirty="0"/>
              <a:t>address of FC99:4775:CEE0.</a:t>
            </a:r>
          </a:p>
          <a:p>
            <a:pPr lvl="1"/>
            <a:r>
              <a:rPr lang="en-US" b="1" dirty="0"/>
              <a:t>Step 1:</a:t>
            </a:r>
            <a:r>
              <a:rPr lang="en-US" dirty="0"/>
              <a:t> Divide the MAC address between the OUI and device identifier.</a:t>
            </a:r>
          </a:p>
          <a:p>
            <a:pPr lvl="1"/>
            <a:r>
              <a:rPr lang="en-US" b="1" dirty="0"/>
              <a:t>Step 2:</a:t>
            </a:r>
            <a:r>
              <a:rPr lang="en-US" dirty="0"/>
              <a:t> Insert the hexadecimal value FFFE, which in binary is: 1111 1111 1111 1110.</a:t>
            </a:r>
          </a:p>
          <a:p>
            <a:pPr lvl="1"/>
            <a:r>
              <a:rPr lang="en-US" b="1" dirty="0"/>
              <a:t>Step 3:</a:t>
            </a:r>
            <a:r>
              <a:rPr lang="en-US" dirty="0"/>
              <a:t> Convert the first 2 hexadecimal values of the OUI to binary and flip the U/L bit (bit 7). In this example, the 0 in bit 7 is changed to a 1.</a:t>
            </a:r>
          </a:p>
          <a:p>
            <a:r>
              <a:rPr lang="en-US" dirty="0"/>
              <a:t>The result is an EUI-64 generated Interface ID of FE99:47FF:FE75:CEE0.</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10" y="3945272"/>
            <a:ext cx="6459538" cy="2616200"/>
          </a:xfrm>
          <a:prstGeom prst="rect">
            <a:avLst/>
          </a:prstGeom>
        </p:spPr>
      </p:pic>
    </p:spTree>
    <p:extLst>
      <p:ext uri="{BB962C8B-B14F-4D97-AF65-F5344CB8AC3E}">
        <p14:creationId xmlns:p14="http://schemas.microsoft.com/office/powerpoint/2010/main" val="1452339164"/>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84296" y="1232592"/>
            <a:ext cx="3081729" cy="2479490"/>
          </a:xfrm>
          <a:prstGeom prst="rect">
            <a:avLst/>
          </a:prstGeom>
        </p:spPr>
      </p:pic>
      <p:sp>
        <p:nvSpPr>
          <p:cNvPr id="21505" name="Rectangle 2"/>
          <p:cNvSpPr>
            <a:spLocks noGrp="1" noChangeArrowheads="1"/>
          </p:cNvSpPr>
          <p:nvPr>
            <p:ph type="title"/>
          </p:nvPr>
        </p:nvSpPr>
        <p:spPr/>
        <p:txBody>
          <a:bodyPr/>
          <a:lstStyle/>
          <a:p>
            <a:r>
              <a:rPr lang="en-US" sz="1800" dirty="0" smtClean="0"/>
              <a:t>IPv6 Network Addresses</a:t>
            </a:r>
            <a:r>
              <a:rPr lang="en-US" dirty="0"/>
              <a:t/>
            </a:r>
            <a:br>
              <a:rPr lang="en-US" dirty="0"/>
            </a:br>
            <a:r>
              <a:rPr lang="en-US" dirty="0">
                <a:latin typeface="Arial" charset="0"/>
              </a:rPr>
              <a:t>IPv6 </a:t>
            </a:r>
            <a:r>
              <a:rPr lang="en-US" dirty="0" smtClean="0">
                <a:latin typeface="Arial" charset="0"/>
              </a:rPr>
              <a:t>Multicast </a:t>
            </a:r>
            <a:r>
              <a:rPr lang="en-US" dirty="0">
                <a:latin typeface="Arial" charset="0"/>
              </a:rPr>
              <a:t>Addresses</a:t>
            </a:r>
            <a:endParaRPr lang="en-US" dirty="0"/>
          </a:p>
        </p:txBody>
      </p:sp>
      <p:sp>
        <p:nvSpPr>
          <p:cNvPr id="2" name="Content Placeholder 1"/>
          <p:cNvSpPr>
            <a:spLocks noGrp="1"/>
          </p:cNvSpPr>
          <p:nvPr>
            <p:ph idx="1"/>
          </p:nvPr>
        </p:nvSpPr>
        <p:spPr/>
        <p:txBody>
          <a:bodyPr>
            <a:normAutofit/>
          </a:bodyPr>
          <a:lstStyle/>
          <a:p>
            <a:r>
              <a:rPr lang="en-US" dirty="0" smtClean="0"/>
              <a:t>Assigned IPv6 Multicast Addresses</a:t>
            </a:r>
          </a:p>
          <a:p>
            <a:pPr lvl="1"/>
            <a:r>
              <a:rPr lang="en-US" dirty="0"/>
              <a:t>IPv6 multicast addresses have the prefix FF00::/8</a:t>
            </a:r>
            <a:endParaRPr lang="en-US" dirty="0" smtClean="0"/>
          </a:p>
          <a:p>
            <a:pPr marL="690563" lvl="2" indent="-233363"/>
            <a:r>
              <a:rPr lang="en-US" dirty="0" smtClean="0"/>
              <a:t>FF02::1 All-nodes multicast group</a:t>
            </a:r>
          </a:p>
          <a:p>
            <a:pPr marL="690563" lvl="2" indent="-233363"/>
            <a:r>
              <a:rPr lang="en-US" dirty="0"/>
              <a:t>FF02</a:t>
            </a:r>
            <a:r>
              <a:rPr lang="en-US" dirty="0" smtClean="0"/>
              <a:t>::2 All-routers </a:t>
            </a:r>
            <a:r>
              <a:rPr lang="en-US" dirty="0"/>
              <a:t>multicast group</a:t>
            </a:r>
          </a:p>
          <a:p>
            <a:r>
              <a:rPr lang="en-US" dirty="0" smtClean="0"/>
              <a:t>Solicited-Node IPv6 Multicast Addresses</a:t>
            </a:r>
          </a:p>
        </p:txBody>
      </p:sp>
      <p:pic>
        <p:nvPicPr>
          <p:cNvPr id="6" name="Picture 5"/>
          <p:cNvPicPr>
            <a:picLocks noChangeAspect="1"/>
          </p:cNvPicPr>
          <p:nvPr/>
        </p:nvPicPr>
        <p:blipFill>
          <a:blip r:embed="rId4"/>
          <a:stretch>
            <a:fillRect/>
          </a:stretch>
        </p:blipFill>
        <p:spPr>
          <a:xfrm>
            <a:off x="2115483" y="3874792"/>
            <a:ext cx="4928925" cy="2898025"/>
          </a:xfrm>
          <a:prstGeom prst="rect">
            <a:avLst/>
          </a:prstGeom>
        </p:spPr>
      </p:pic>
    </p:spTree>
    <p:extLst>
      <p:ext uri="{BB962C8B-B14F-4D97-AF65-F5344CB8AC3E}">
        <p14:creationId xmlns:p14="http://schemas.microsoft.com/office/powerpoint/2010/main" val="926390989"/>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7.3 Connectivity Verification</a:t>
            </a:r>
            <a:endParaRPr lang="en-US" sz="2400" dirty="0">
              <a:solidFill>
                <a:srgbClr val="00B0F0"/>
              </a:solidFill>
            </a:endParaRPr>
          </a:p>
        </p:txBody>
      </p:sp>
    </p:spTree>
    <p:extLst>
      <p:ext uri="{BB962C8B-B14F-4D97-AF65-F5344CB8AC3E}">
        <p14:creationId xmlns:p14="http://schemas.microsoft.com/office/powerpoint/2010/main" val="3535440233"/>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52665" y="1232592"/>
            <a:ext cx="4113360" cy="2588019"/>
          </a:xfrm>
          <a:prstGeom prst="rect">
            <a:avLst/>
          </a:prstGeom>
        </p:spPr>
      </p:pic>
      <p:sp>
        <p:nvSpPr>
          <p:cNvPr id="21505" name="Rectangle 2"/>
          <p:cNvSpPr>
            <a:spLocks noGrp="1" noChangeArrowheads="1"/>
          </p:cNvSpPr>
          <p:nvPr>
            <p:ph type="title"/>
          </p:nvPr>
        </p:nvSpPr>
        <p:spPr/>
        <p:txBody>
          <a:bodyPr/>
          <a:lstStyle/>
          <a:p>
            <a:r>
              <a:rPr lang="en-US" sz="1800" dirty="0"/>
              <a:t>Connectivity Verification</a:t>
            </a:r>
            <a:r>
              <a:rPr lang="en-US" dirty="0"/>
              <a:t/>
            </a:r>
            <a:br>
              <a:rPr lang="en-US" dirty="0"/>
            </a:br>
            <a:r>
              <a:rPr lang="en-US" dirty="0" smtClean="0"/>
              <a:t>ICMP</a:t>
            </a:r>
            <a:endParaRPr lang="en-US" dirty="0"/>
          </a:p>
        </p:txBody>
      </p:sp>
      <p:sp>
        <p:nvSpPr>
          <p:cNvPr id="2" name="Content Placeholder 1"/>
          <p:cNvSpPr>
            <a:spLocks noGrp="1"/>
          </p:cNvSpPr>
          <p:nvPr>
            <p:ph idx="1"/>
          </p:nvPr>
        </p:nvSpPr>
        <p:spPr>
          <a:xfrm>
            <a:off x="213109" y="1232592"/>
            <a:ext cx="5656063" cy="5233315"/>
          </a:xfrm>
        </p:spPr>
        <p:txBody>
          <a:bodyPr>
            <a:normAutofit fontScale="92500" lnSpcReduction="10000"/>
          </a:bodyPr>
          <a:lstStyle/>
          <a:p>
            <a:r>
              <a:rPr lang="en-US" dirty="0" smtClean="0"/>
              <a:t>ICMPv4 and ICMPv6</a:t>
            </a:r>
          </a:p>
          <a:p>
            <a:pPr lvl="1"/>
            <a:r>
              <a:rPr lang="en-US" dirty="0" smtClean="0"/>
              <a:t>Host Confirmation</a:t>
            </a:r>
          </a:p>
          <a:p>
            <a:pPr lvl="1"/>
            <a:r>
              <a:rPr lang="en-US" dirty="0" smtClean="0"/>
              <a:t>Destination or Service Unreachable</a:t>
            </a:r>
          </a:p>
          <a:p>
            <a:pPr lvl="1"/>
            <a:r>
              <a:rPr lang="en-US" dirty="0" smtClean="0"/>
              <a:t>Time Exceeded</a:t>
            </a:r>
          </a:p>
          <a:p>
            <a:pPr lvl="1"/>
            <a:r>
              <a:rPr lang="en-US" dirty="0" smtClean="0"/>
              <a:t>Router Redirection</a:t>
            </a:r>
          </a:p>
          <a:p>
            <a:r>
              <a:rPr lang="en-US" dirty="0" smtClean="0"/>
              <a:t>ICMPv6 Router Solicitation and Router Advertisement Messages</a:t>
            </a:r>
          </a:p>
          <a:p>
            <a:pPr lvl="1"/>
            <a:r>
              <a:rPr lang="en-US" dirty="0"/>
              <a:t>Messaging between an IPv6 router and an IPv6 </a:t>
            </a:r>
            <a:r>
              <a:rPr lang="en-US" dirty="0" smtClean="0"/>
              <a:t>device:</a:t>
            </a:r>
          </a:p>
          <a:p>
            <a:pPr marL="690563" lvl="2" indent="-233363"/>
            <a:r>
              <a:rPr lang="en-US" dirty="0" smtClean="0"/>
              <a:t>Router </a:t>
            </a:r>
            <a:r>
              <a:rPr lang="en-US" dirty="0"/>
              <a:t>Solicitation (RS) message</a:t>
            </a:r>
          </a:p>
          <a:p>
            <a:pPr marL="690563" lvl="2" indent="-233363"/>
            <a:r>
              <a:rPr lang="en-US" dirty="0"/>
              <a:t>Router Advertisement (RA) message</a:t>
            </a:r>
          </a:p>
          <a:p>
            <a:pPr lvl="1"/>
            <a:r>
              <a:rPr lang="en-US" dirty="0"/>
              <a:t>Messaging between IPv6 devices: </a:t>
            </a:r>
          </a:p>
          <a:p>
            <a:pPr marL="690563" lvl="2" indent="-233363"/>
            <a:r>
              <a:rPr lang="en-US" dirty="0"/>
              <a:t>Neighbor Solicitation (NS) message</a:t>
            </a:r>
          </a:p>
          <a:p>
            <a:pPr marL="690563" lvl="2" indent="-233363"/>
            <a:r>
              <a:rPr lang="en-US" dirty="0"/>
              <a:t>Neighbor Advertisement (NA) </a:t>
            </a:r>
            <a:r>
              <a:rPr lang="en-US" dirty="0" smtClean="0"/>
              <a:t>message</a:t>
            </a:r>
          </a:p>
          <a:p>
            <a:pPr lvl="1"/>
            <a:r>
              <a:rPr lang="en-US" dirty="0" smtClean="0"/>
              <a:t>Duplicate Address Detection (DAD)</a:t>
            </a:r>
          </a:p>
        </p:txBody>
      </p:sp>
    </p:spTree>
    <p:extLst>
      <p:ext uri="{BB962C8B-B14F-4D97-AF65-F5344CB8AC3E}">
        <p14:creationId xmlns:p14="http://schemas.microsoft.com/office/powerpoint/2010/main" val="3998203316"/>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a:t>Connectivity Verification</a:t>
            </a:r>
            <a:r>
              <a:rPr lang="en-US" dirty="0"/>
              <a:t/>
            </a:r>
            <a:br>
              <a:rPr lang="en-US" dirty="0"/>
            </a:br>
            <a:r>
              <a:rPr lang="en-US" dirty="0"/>
              <a:t>Testing and Verification</a:t>
            </a:r>
          </a:p>
        </p:txBody>
      </p:sp>
      <p:sp>
        <p:nvSpPr>
          <p:cNvPr id="2" name="Content Placeholder 1"/>
          <p:cNvSpPr>
            <a:spLocks noGrp="1"/>
          </p:cNvSpPr>
          <p:nvPr>
            <p:ph idx="1"/>
          </p:nvPr>
        </p:nvSpPr>
        <p:spPr>
          <a:xfrm>
            <a:off x="232348" y="1232592"/>
            <a:ext cx="8733677" cy="4926405"/>
          </a:xfrm>
        </p:spPr>
        <p:txBody>
          <a:bodyPr/>
          <a:lstStyle/>
          <a:p>
            <a:r>
              <a:rPr lang="en-US" dirty="0" smtClean="0"/>
              <a:t>Ping</a:t>
            </a:r>
          </a:p>
          <a:p>
            <a:pPr lvl="1"/>
            <a:r>
              <a:rPr lang="en-US" dirty="0" smtClean="0"/>
              <a:t>Testing the Local Stack</a:t>
            </a:r>
          </a:p>
          <a:p>
            <a:pPr marL="690563" lvl="2" indent="-233363"/>
            <a:r>
              <a:rPr lang="en-US" dirty="0" smtClean="0"/>
              <a:t>127.0.0.1 (IPv4) or ::1 (IPv6)</a:t>
            </a:r>
          </a:p>
          <a:p>
            <a:pPr lvl="1"/>
            <a:r>
              <a:rPr lang="en-US" dirty="0" smtClean="0"/>
              <a:t>Testing Connectivity to the Local LAN</a:t>
            </a:r>
            <a:endParaRPr lang="en-US" dirty="0"/>
          </a:p>
          <a:p>
            <a:pPr lvl="1"/>
            <a:r>
              <a:rPr lang="en-US" dirty="0" smtClean="0"/>
              <a:t>Testing Connectivity to Remote</a:t>
            </a:r>
          </a:p>
          <a:p>
            <a:r>
              <a:rPr lang="en-US" dirty="0" smtClean="0"/>
              <a:t>Traceroute</a:t>
            </a:r>
          </a:p>
          <a:p>
            <a:pPr lvl="1"/>
            <a:r>
              <a:rPr lang="en-US" dirty="0" smtClean="0"/>
              <a:t>Testing the Path</a:t>
            </a:r>
          </a:p>
          <a:p>
            <a:pPr marL="690563" lvl="2" indent="-233363"/>
            <a:r>
              <a:rPr lang="en-US" dirty="0" smtClean="0"/>
              <a:t>Round Trip Time (RTT)</a:t>
            </a:r>
            <a:endParaRPr lang="en-US" dirty="0"/>
          </a:p>
          <a:p>
            <a:pPr marL="690563" lvl="2" indent="-233363"/>
            <a:r>
              <a:rPr lang="en-US" dirty="0" smtClean="0"/>
              <a:t>IPv4 TTL and IPv6 Hop Limit</a:t>
            </a:r>
            <a:endParaRPr lang="en-US" dirty="0"/>
          </a:p>
        </p:txBody>
      </p:sp>
      <p:pic>
        <p:nvPicPr>
          <p:cNvPr id="4" name="Picture 3"/>
          <p:cNvPicPr>
            <a:picLocks noChangeAspect="1"/>
          </p:cNvPicPr>
          <p:nvPr/>
        </p:nvPicPr>
        <p:blipFill>
          <a:blip r:embed="rId3"/>
          <a:stretch>
            <a:fillRect/>
          </a:stretch>
        </p:blipFill>
        <p:spPr>
          <a:xfrm>
            <a:off x="4352767" y="3288188"/>
            <a:ext cx="4613258" cy="2703147"/>
          </a:xfrm>
          <a:prstGeom prst="rect">
            <a:avLst/>
          </a:prstGeom>
        </p:spPr>
      </p:pic>
    </p:spTree>
    <p:extLst>
      <p:ext uri="{BB962C8B-B14F-4D97-AF65-F5344CB8AC3E}">
        <p14:creationId xmlns:p14="http://schemas.microsoft.com/office/powerpoint/2010/main" val="1562250157"/>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370" y="2263775"/>
            <a:ext cx="4213989" cy="1481138"/>
          </a:xfrm>
        </p:spPr>
        <p:txBody>
          <a:bodyPr/>
          <a:lstStyle/>
          <a:p>
            <a:pPr eaLnBrk="1" hangingPunct="1"/>
            <a:r>
              <a:rPr lang="en-US" sz="2400" dirty="0" smtClean="0"/>
              <a:t>7.4 Chapter Summary</a:t>
            </a:r>
            <a:endParaRPr lang="en-US" sz="2400" dirty="0"/>
          </a:p>
        </p:txBody>
      </p:sp>
    </p:spTree>
    <p:extLst>
      <p:ext uri="{BB962C8B-B14F-4D97-AF65-F5344CB8AC3E}">
        <p14:creationId xmlns:p14="http://schemas.microsoft.com/office/powerpoint/2010/main" val="181855358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2"/>
            <a:ext cx="8600517" cy="184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normAutofit/>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1600" dirty="0"/>
              <a:t>Explain the use of IPv4 addresses to provide connectivity in a small to medium-sized business network.</a:t>
            </a:r>
          </a:p>
          <a:p>
            <a:r>
              <a:rPr lang="en-US" sz="1600" dirty="0"/>
              <a:t>Configure IPv6 addresses to provide connectivity in small to medium-sized business networks.</a:t>
            </a:r>
          </a:p>
          <a:p>
            <a:r>
              <a:rPr lang="en-US" sz="1600" dirty="0"/>
              <a:t>Use common testing utilities to verify network connectivity.</a:t>
            </a:r>
          </a:p>
          <a:p>
            <a:endParaRPr lang="en-US" sz="1600" dirty="0"/>
          </a:p>
        </p:txBody>
      </p:sp>
      <p:sp>
        <p:nvSpPr>
          <p:cNvPr id="21505" name="Rectangle 2"/>
          <p:cNvSpPr>
            <a:spLocks noGrp="1" noChangeArrowheads="1"/>
          </p:cNvSpPr>
          <p:nvPr>
            <p:ph type="title"/>
          </p:nvPr>
        </p:nvSpPr>
        <p:spPr/>
        <p:txBody>
          <a:bodyPr/>
          <a:lstStyle/>
          <a:p>
            <a:pPr eaLnBrk="1" hangingPunct="1"/>
            <a:r>
              <a:rPr lang="en-US" sz="1800" dirty="0" smtClean="0">
                <a:latin typeface="Arial" charset="0"/>
              </a:rPr>
              <a:t>Chapter Summary</a:t>
            </a:r>
            <a:r>
              <a:rPr lang="en-US" dirty="0" smtClean="0">
                <a:latin typeface="Arial" charset="0"/>
              </a:rPr>
              <a:t/>
            </a:r>
            <a:br>
              <a:rPr lang="en-US" dirty="0" smtClean="0">
                <a:latin typeface="Arial" charset="0"/>
              </a:rPr>
            </a:br>
            <a:r>
              <a:rPr lang="en-US" dirty="0" smtClean="0">
                <a:latin typeface="Arial" charset="0"/>
              </a:rPr>
              <a:t>Summary</a:t>
            </a:r>
            <a:endParaRPr lang="en-US" dirty="0">
              <a:latin typeface="Arial" charset="0"/>
            </a:endParaRPr>
          </a:p>
        </p:txBody>
      </p:sp>
    </p:spTree>
    <p:extLst>
      <p:ext uri="{BB962C8B-B14F-4D97-AF65-F5344CB8AC3E}">
        <p14:creationId xmlns:p14="http://schemas.microsoft.com/office/powerpoint/2010/main" val="2497760924"/>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smtClean="0"/>
              <a:t/>
            </a:r>
            <a:br>
              <a:rPr lang="en-US" dirty="0" smtClean="0"/>
            </a:br>
            <a:r>
              <a:rPr lang="en-US" dirty="0" smtClean="0"/>
              <a:t>Binary and Decimal Conversion</a:t>
            </a:r>
            <a:endParaRPr lang="en-US" dirty="0"/>
          </a:p>
        </p:txBody>
      </p:sp>
      <p:sp>
        <p:nvSpPr>
          <p:cNvPr id="2" name="Content Placeholder 1"/>
          <p:cNvSpPr>
            <a:spLocks noGrp="1"/>
          </p:cNvSpPr>
          <p:nvPr>
            <p:ph idx="1"/>
          </p:nvPr>
        </p:nvSpPr>
        <p:spPr>
          <a:xfrm>
            <a:off x="213111" y="1539502"/>
            <a:ext cx="3646508" cy="4926405"/>
          </a:xfrm>
        </p:spPr>
        <p:txBody>
          <a:bodyPr/>
          <a:lstStyle/>
          <a:p>
            <a:r>
              <a:rPr lang="en-US" dirty="0" smtClean="0"/>
              <a:t>Binary Numbers vs Decimal Numbers</a:t>
            </a:r>
          </a:p>
          <a:p>
            <a:pPr lvl="1"/>
            <a:r>
              <a:rPr lang="en-US" dirty="0"/>
              <a:t>Binary is a numbering system that consists of the numbers 0 and 1 called </a:t>
            </a:r>
            <a:r>
              <a:rPr lang="en-US" b="1" i="1" dirty="0"/>
              <a:t>bits</a:t>
            </a:r>
            <a:r>
              <a:rPr lang="en-US" dirty="0"/>
              <a:t>. In contrast, the decimal numbering system consists of 10 digits consisting of the numbers 0 – 9. </a:t>
            </a:r>
            <a:endParaRPr lang="en-US" dirty="0" smtClean="0"/>
          </a:p>
          <a:p>
            <a:pPr lvl="1"/>
            <a:r>
              <a:rPr lang="en-US" dirty="0"/>
              <a:t>Binary is important for us to understand because hosts, servers, and network devices use </a:t>
            </a:r>
            <a:r>
              <a:rPr lang="en-US" b="1" dirty="0"/>
              <a:t>binary addressing</a:t>
            </a:r>
            <a:r>
              <a:rPr lang="en-US" dirty="0"/>
              <a:t>. </a:t>
            </a:r>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48114" y="2225527"/>
            <a:ext cx="5089560" cy="315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958124"/>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7.1</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193868" y="1232592"/>
            <a:ext cx="2721476" cy="5214177"/>
          </a:xfrm>
        </p:spPr>
        <p:txBody>
          <a:bodyPr>
            <a:normAutofit lnSpcReduction="10000"/>
          </a:bodyPr>
          <a:lstStyle/>
          <a:p>
            <a:pPr fontAlgn="b"/>
            <a:r>
              <a:rPr lang="en-US" sz="1600" dirty="0" err="1"/>
              <a:t>ANDing</a:t>
            </a:r>
            <a:endParaRPr lang="en-US" sz="1600" dirty="0">
              <a:solidFill>
                <a:srgbClr val="000000"/>
              </a:solidFill>
            </a:endParaRPr>
          </a:p>
          <a:p>
            <a:pPr fontAlgn="b"/>
            <a:r>
              <a:rPr lang="en-US" sz="1600" dirty="0" smtClean="0"/>
              <a:t>Binary </a:t>
            </a:r>
            <a:r>
              <a:rPr lang="en-US" sz="1600" dirty="0"/>
              <a:t>Numbering System</a:t>
            </a:r>
          </a:p>
          <a:p>
            <a:pPr fontAlgn="b"/>
            <a:r>
              <a:rPr lang="en-US" sz="1600" dirty="0"/>
              <a:t>Broadcast</a:t>
            </a:r>
          </a:p>
          <a:p>
            <a:pPr fontAlgn="b"/>
            <a:r>
              <a:rPr lang="en-US" sz="1600" dirty="0" smtClean="0"/>
              <a:t>Broadcast </a:t>
            </a:r>
            <a:r>
              <a:rPr lang="en-US" sz="1600" dirty="0"/>
              <a:t>Address</a:t>
            </a:r>
            <a:endParaRPr lang="en-US" sz="1600" dirty="0">
              <a:solidFill>
                <a:srgbClr val="000000"/>
              </a:solidFill>
            </a:endParaRPr>
          </a:p>
          <a:p>
            <a:pPr fontAlgn="b"/>
            <a:r>
              <a:rPr lang="en-US" sz="1600" dirty="0"/>
              <a:t>Broadcast Domain</a:t>
            </a:r>
          </a:p>
          <a:p>
            <a:pPr fontAlgn="b"/>
            <a:r>
              <a:rPr lang="en-US" sz="1600" dirty="0"/>
              <a:t>Class A</a:t>
            </a:r>
          </a:p>
          <a:p>
            <a:pPr fontAlgn="b"/>
            <a:r>
              <a:rPr lang="en-US" sz="1600" dirty="0"/>
              <a:t>Class B</a:t>
            </a:r>
          </a:p>
          <a:p>
            <a:pPr fontAlgn="b"/>
            <a:r>
              <a:rPr lang="en-US" sz="1600" dirty="0"/>
              <a:t>Class C</a:t>
            </a:r>
          </a:p>
          <a:p>
            <a:pPr fontAlgn="b"/>
            <a:r>
              <a:rPr lang="en-US" sz="1600" dirty="0"/>
              <a:t>Class D</a:t>
            </a:r>
          </a:p>
          <a:p>
            <a:pPr fontAlgn="b"/>
            <a:r>
              <a:rPr lang="en-US" sz="1600" dirty="0"/>
              <a:t>Class E</a:t>
            </a:r>
          </a:p>
          <a:p>
            <a:pPr fontAlgn="b"/>
            <a:r>
              <a:rPr lang="en-US" sz="1600" dirty="0"/>
              <a:t>Classless Inter-domain Routing (CIDR)</a:t>
            </a:r>
            <a:endParaRPr lang="en-US" sz="1600" dirty="0">
              <a:solidFill>
                <a:srgbClr val="000000"/>
              </a:solidFill>
            </a:endParaRPr>
          </a:p>
          <a:p>
            <a:pPr fontAlgn="b"/>
            <a:r>
              <a:rPr lang="en-US" sz="1600" dirty="0" smtClean="0"/>
              <a:t>DHCP </a:t>
            </a:r>
            <a:r>
              <a:rPr lang="en-US" sz="1600" dirty="0"/>
              <a:t>Server</a:t>
            </a:r>
          </a:p>
          <a:p>
            <a:pPr fontAlgn="b"/>
            <a:r>
              <a:rPr lang="en-US" sz="1600" dirty="0"/>
              <a:t>DHCP Client </a:t>
            </a:r>
            <a:r>
              <a:rPr lang="en-US" sz="1600" dirty="0" smtClean="0"/>
              <a:t>Dynamic Assignment</a:t>
            </a:r>
          </a:p>
          <a:p>
            <a:pPr fontAlgn="b"/>
            <a:r>
              <a:rPr lang="en-US" sz="1600" dirty="0"/>
              <a:t>Directed Broadcast</a:t>
            </a:r>
          </a:p>
          <a:p>
            <a:pPr fontAlgn="b"/>
            <a:endParaRPr lang="en-US" sz="1600" dirty="0"/>
          </a:p>
        </p:txBody>
      </p:sp>
      <p:sp>
        <p:nvSpPr>
          <p:cNvPr id="6" name="Content Placeholder 1"/>
          <p:cNvSpPr txBox="1">
            <a:spLocks/>
          </p:cNvSpPr>
          <p:nvPr/>
        </p:nvSpPr>
        <p:spPr bwMode="auto">
          <a:xfrm>
            <a:off x="2925125" y="1232593"/>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smtClean="0"/>
              <a:t>Dotted </a:t>
            </a:r>
            <a:r>
              <a:rPr lang="en-US" sz="1600" dirty="0"/>
              <a:t>Decimal Format</a:t>
            </a:r>
            <a:endParaRPr lang="en-US" sz="1600" dirty="0">
              <a:solidFill>
                <a:srgbClr val="000000"/>
              </a:solidFill>
            </a:endParaRPr>
          </a:p>
          <a:p>
            <a:pPr fontAlgn="b"/>
            <a:r>
              <a:rPr lang="en-US" sz="1600" dirty="0"/>
              <a:t>Dynamic Host Configuration Protocol (DHCP)</a:t>
            </a:r>
          </a:p>
          <a:p>
            <a:pPr fontAlgn="b"/>
            <a:r>
              <a:rPr lang="en-US" sz="1600" dirty="0" smtClean="0"/>
              <a:t>Host </a:t>
            </a:r>
            <a:r>
              <a:rPr lang="en-US" sz="1600" dirty="0"/>
              <a:t>Address</a:t>
            </a:r>
          </a:p>
          <a:p>
            <a:pPr fontAlgn="b"/>
            <a:r>
              <a:rPr lang="en-US" sz="1600" dirty="0"/>
              <a:t>Internet Assigned Numbers Authority (IANA)</a:t>
            </a:r>
          </a:p>
          <a:p>
            <a:pPr fontAlgn="b"/>
            <a:r>
              <a:rPr lang="en-US" sz="1600" dirty="0"/>
              <a:t>Internet Service Providers (ISPs)</a:t>
            </a:r>
            <a:endParaRPr lang="en-US" sz="1600" dirty="0">
              <a:solidFill>
                <a:srgbClr val="000000"/>
              </a:solidFill>
            </a:endParaRPr>
          </a:p>
          <a:p>
            <a:pPr fontAlgn="b"/>
            <a:r>
              <a:rPr lang="en-US" sz="1600" dirty="0" smtClean="0"/>
              <a:t>IPv4 </a:t>
            </a:r>
            <a:r>
              <a:rPr lang="en-US" sz="1600" dirty="0"/>
              <a:t>Loopback Address</a:t>
            </a:r>
          </a:p>
          <a:p>
            <a:pPr fontAlgn="b"/>
            <a:r>
              <a:rPr lang="en-US" sz="1600" dirty="0"/>
              <a:t>Limited Broadcast</a:t>
            </a:r>
            <a:endParaRPr lang="en-US" sz="1600" dirty="0">
              <a:solidFill>
                <a:srgbClr val="000000"/>
              </a:solidFill>
            </a:endParaRPr>
          </a:p>
          <a:p>
            <a:pPr fontAlgn="b"/>
            <a:r>
              <a:rPr lang="en-US" sz="1600" dirty="0" smtClean="0"/>
              <a:t>Link-local </a:t>
            </a:r>
            <a:r>
              <a:rPr lang="en-US" sz="1600" dirty="0"/>
              <a:t>Addresses</a:t>
            </a:r>
          </a:p>
          <a:p>
            <a:pPr fontAlgn="b"/>
            <a:r>
              <a:rPr lang="en-US" sz="1600" dirty="0" smtClean="0"/>
              <a:t>Multicast </a:t>
            </a:r>
            <a:r>
              <a:rPr lang="en-US" sz="1600" dirty="0"/>
              <a:t>Transmission</a:t>
            </a:r>
          </a:p>
          <a:p>
            <a:pPr fontAlgn="b"/>
            <a:r>
              <a:rPr lang="en-US" sz="1600" dirty="0"/>
              <a:t>Multicast</a:t>
            </a:r>
            <a:endParaRPr lang="en-US" sz="1600" dirty="0">
              <a:solidFill>
                <a:srgbClr val="000000"/>
              </a:solidFill>
            </a:endParaRPr>
          </a:p>
          <a:p>
            <a:pPr fontAlgn="b"/>
            <a:r>
              <a:rPr lang="en-US" sz="1600" dirty="0" smtClean="0"/>
              <a:t>Multicast </a:t>
            </a:r>
            <a:r>
              <a:rPr lang="en-US" sz="1600" dirty="0"/>
              <a:t>Addresses</a:t>
            </a:r>
            <a:endParaRPr lang="en-US" sz="1600" dirty="0">
              <a:solidFill>
                <a:srgbClr val="000000"/>
              </a:solidFill>
            </a:endParaRPr>
          </a:p>
          <a:p>
            <a:pPr fontAlgn="b"/>
            <a:r>
              <a:rPr lang="en-US" sz="1600" dirty="0"/>
              <a:t>Network Address</a:t>
            </a:r>
          </a:p>
          <a:p>
            <a:pPr fontAlgn="b"/>
            <a:endParaRPr lang="en-US" sz="1600" dirty="0">
              <a:solidFill>
                <a:schemeClr val="bg2"/>
              </a:solidFill>
            </a:endParaRPr>
          </a:p>
          <a:p>
            <a:pPr fontAlgn="b"/>
            <a:endParaRPr lang="en-US" sz="1600" dirty="0">
              <a:solidFill>
                <a:schemeClr val="bg2"/>
              </a:solidFill>
            </a:endParaRPr>
          </a:p>
        </p:txBody>
      </p:sp>
      <p:sp>
        <p:nvSpPr>
          <p:cNvPr id="8" name="Content Placeholder 1"/>
          <p:cNvSpPr txBox="1">
            <a:spLocks/>
          </p:cNvSpPr>
          <p:nvPr/>
        </p:nvSpPr>
        <p:spPr bwMode="auto">
          <a:xfrm>
            <a:off x="5773339" y="1232593"/>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Octet</a:t>
            </a:r>
          </a:p>
          <a:p>
            <a:pPr fontAlgn="b"/>
            <a:r>
              <a:rPr lang="en-US" sz="1600" dirty="0" smtClean="0"/>
              <a:t>Positional </a:t>
            </a:r>
            <a:r>
              <a:rPr lang="en-US" sz="1600" dirty="0"/>
              <a:t>Notation</a:t>
            </a:r>
          </a:p>
          <a:p>
            <a:pPr fontAlgn="b"/>
            <a:r>
              <a:rPr lang="en-US" sz="1600" dirty="0"/>
              <a:t>Prefix Length</a:t>
            </a:r>
          </a:p>
          <a:p>
            <a:pPr fontAlgn="b"/>
            <a:r>
              <a:rPr lang="en-US" sz="1600" dirty="0"/>
              <a:t>Private Address </a:t>
            </a:r>
          </a:p>
          <a:p>
            <a:pPr fontAlgn="b"/>
            <a:r>
              <a:rPr lang="en-US" sz="1600" dirty="0"/>
              <a:t>Public Address</a:t>
            </a:r>
          </a:p>
          <a:p>
            <a:pPr fontAlgn="b"/>
            <a:r>
              <a:rPr lang="en-US" sz="1600" dirty="0" smtClean="0"/>
              <a:t>radix</a:t>
            </a:r>
            <a:endParaRPr lang="en-US" sz="1600" dirty="0" smtClean="0">
              <a:solidFill>
                <a:srgbClr val="000000"/>
              </a:solidFill>
            </a:endParaRPr>
          </a:p>
          <a:p>
            <a:pPr fontAlgn="b"/>
            <a:r>
              <a:rPr lang="en-US" sz="1600" dirty="0"/>
              <a:t>Regional Internet Registries (RIRs)</a:t>
            </a:r>
          </a:p>
          <a:p>
            <a:pPr fontAlgn="b"/>
            <a:r>
              <a:rPr lang="en-US" sz="1600" dirty="0" smtClean="0"/>
              <a:t>RFC </a:t>
            </a:r>
            <a:r>
              <a:rPr lang="en-US" sz="1600" dirty="0"/>
              <a:t>1918</a:t>
            </a:r>
            <a:endParaRPr lang="en-US" sz="1600" dirty="0">
              <a:solidFill>
                <a:srgbClr val="000000"/>
              </a:solidFill>
            </a:endParaRPr>
          </a:p>
          <a:p>
            <a:pPr fontAlgn="b"/>
            <a:r>
              <a:rPr lang="en-US" sz="1600" dirty="0" smtClean="0"/>
              <a:t>Slash </a:t>
            </a:r>
            <a:r>
              <a:rPr lang="en-US" sz="1600" dirty="0"/>
              <a:t>Notation</a:t>
            </a:r>
            <a:endParaRPr lang="en-US" sz="1600" dirty="0">
              <a:solidFill>
                <a:srgbClr val="000000"/>
              </a:solidFill>
            </a:endParaRPr>
          </a:p>
          <a:p>
            <a:pPr fontAlgn="b"/>
            <a:r>
              <a:rPr lang="en-US" sz="1600" dirty="0" smtClean="0"/>
              <a:t>Static </a:t>
            </a:r>
            <a:r>
              <a:rPr lang="en-US" sz="1600" dirty="0"/>
              <a:t>IP Addressing</a:t>
            </a:r>
            <a:endParaRPr lang="en-US" sz="1600" dirty="0">
              <a:solidFill>
                <a:srgbClr val="000000"/>
              </a:solidFill>
            </a:endParaRPr>
          </a:p>
          <a:p>
            <a:pPr fontAlgn="b"/>
            <a:r>
              <a:rPr lang="en-US" sz="1600" dirty="0" smtClean="0"/>
              <a:t>Subnet </a:t>
            </a:r>
            <a:r>
              <a:rPr lang="en-US" sz="1600" dirty="0"/>
              <a:t>Mask</a:t>
            </a:r>
            <a:endParaRPr lang="en-US" sz="1600" dirty="0">
              <a:solidFill>
                <a:srgbClr val="000000"/>
              </a:solidFill>
            </a:endParaRPr>
          </a:p>
          <a:p>
            <a:pPr fontAlgn="b"/>
            <a:r>
              <a:rPr lang="en-US" sz="1600" dirty="0"/>
              <a:t>TEST-NET Addresses</a:t>
            </a:r>
            <a:endParaRPr lang="en-US" sz="1600" dirty="0">
              <a:solidFill>
                <a:srgbClr val="000000"/>
              </a:solidFill>
            </a:endParaRPr>
          </a:p>
          <a:p>
            <a:pPr fontAlgn="b"/>
            <a:r>
              <a:rPr lang="en-US" sz="1600" dirty="0" smtClean="0"/>
              <a:t>Unicast</a:t>
            </a:r>
            <a:endParaRPr lang="en-US" sz="1600" dirty="0"/>
          </a:p>
          <a:p>
            <a:pPr fontAlgn="b"/>
            <a:endParaRPr lang="en-US" sz="1600" dirty="0" smtClean="0"/>
          </a:p>
          <a:p>
            <a:pPr fontAlgn="b"/>
            <a:endParaRPr lang="en-US" sz="1600" dirty="0" smtClean="0"/>
          </a:p>
          <a:p>
            <a:pPr fontAlgn="b"/>
            <a:endParaRPr lang="en-US" sz="1600" dirty="0"/>
          </a:p>
        </p:txBody>
      </p:sp>
    </p:spTree>
    <p:extLst>
      <p:ext uri="{BB962C8B-B14F-4D97-AF65-F5344CB8AC3E}">
        <p14:creationId xmlns:p14="http://schemas.microsoft.com/office/powerpoint/2010/main" val="3665934622"/>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Section 7.2</a:t>
            </a:r>
            <a:r>
              <a:rPr lang="en-US" dirty="0">
                <a:latin typeface="Arial" charset="0"/>
              </a:rPr>
              <a:t/>
            </a:r>
            <a:br>
              <a:rPr lang="en-US" dirty="0">
                <a:latin typeface="Arial" charset="0"/>
              </a:rPr>
            </a:br>
            <a:r>
              <a:rPr lang="en-US" dirty="0">
                <a:latin typeface="Arial" charset="0"/>
              </a:rPr>
              <a:t>New Terms and Commands</a:t>
            </a:r>
          </a:p>
        </p:txBody>
      </p:sp>
      <p:sp>
        <p:nvSpPr>
          <p:cNvPr id="4" name="Content Placeholder 1"/>
          <p:cNvSpPr>
            <a:spLocks noGrp="1"/>
          </p:cNvSpPr>
          <p:nvPr>
            <p:ph idx="1"/>
          </p:nvPr>
        </p:nvSpPr>
        <p:spPr>
          <a:xfrm>
            <a:off x="193868" y="1232592"/>
            <a:ext cx="2721476" cy="5214177"/>
          </a:xfrm>
        </p:spPr>
        <p:txBody>
          <a:bodyPr>
            <a:normAutofit/>
          </a:bodyPr>
          <a:lstStyle/>
          <a:p>
            <a:pPr fontAlgn="b"/>
            <a:r>
              <a:rPr lang="en-US" sz="1600" dirty="0"/>
              <a:t>Address Resolution</a:t>
            </a:r>
          </a:p>
          <a:p>
            <a:pPr fontAlgn="b"/>
            <a:r>
              <a:rPr lang="en-US" sz="1600" dirty="0" smtClean="0"/>
              <a:t>Assigned </a:t>
            </a:r>
            <a:r>
              <a:rPr lang="en-US" sz="1600" dirty="0"/>
              <a:t>multicast</a:t>
            </a:r>
          </a:p>
          <a:p>
            <a:pPr fontAlgn="b"/>
            <a:r>
              <a:rPr lang="en-US" sz="1600" dirty="0"/>
              <a:t>Destination or Service Unreachable</a:t>
            </a:r>
          </a:p>
          <a:p>
            <a:pPr fontAlgn="b"/>
            <a:r>
              <a:rPr lang="en-US" sz="1600" dirty="0" smtClean="0"/>
              <a:t>Dual-stack</a:t>
            </a:r>
            <a:endParaRPr lang="en-US" sz="1600" dirty="0"/>
          </a:p>
          <a:p>
            <a:pPr fontAlgn="b"/>
            <a:r>
              <a:rPr lang="en-US" sz="1600" dirty="0"/>
              <a:t>Duplicate Address Detection</a:t>
            </a:r>
            <a:endParaRPr lang="en-US" sz="1600" dirty="0">
              <a:solidFill>
                <a:srgbClr val="000000"/>
              </a:solidFill>
            </a:endParaRPr>
          </a:p>
          <a:p>
            <a:pPr fontAlgn="b"/>
            <a:r>
              <a:rPr lang="en-US" sz="1600" dirty="0" smtClean="0"/>
              <a:t>EUI-64 </a:t>
            </a:r>
            <a:r>
              <a:rPr lang="en-US" sz="1600" dirty="0"/>
              <a:t>Process</a:t>
            </a:r>
            <a:endParaRPr lang="en-US" sz="1600" dirty="0">
              <a:solidFill>
                <a:srgbClr val="000000"/>
              </a:solidFill>
            </a:endParaRPr>
          </a:p>
          <a:p>
            <a:pPr fontAlgn="b"/>
            <a:r>
              <a:rPr lang="en-US" sz="1600" dirty="0"/>
              <a:t>FF02::1 All-nodes multicast group</a:t>
            </a:r>
          </a:p>
          <a:p>
            <a:pPr fontAlgn="b"/>
            <a:r>
              <a:rPr lang="en-US" sz="1600" dirty="0"/>
              <a:t>FF02::2 All-routers multicast group </a:t>
            </a:r>
            <a:endParaRPr lang="en-US" sz="1600" dirty="0">
              <a:solidFill>
                <a:srgbClr val="000000"/>
              </a:solidFill>
            </a:endParaRPr>
          </a:p>
          <a:p>
            <a:pPr fontAlgn="b"/>
            <a:r>
              <a:rPr lang="en-US" sz="1600" dirty="0" smtClean="0"/>
              <a:t>Global </a:t>
            </a:r>
            <a:r>
              <a:rPr lang="en-US" sz="1600" dirty="0"/>
              <a:t>Unicast Address</a:t>
            </a:r>
          </a:p>
          <a:p>
            <a:pPr fontAlgn="b"/>
            <a:r>
              <a:rPr lang="en-US" sz="1600" dirty="0" err="1" smtClean="0"/>
              <a:t>Hextet</a:t>
            </a:r>
            <a:r>
              <a:rPr lang="en-US" sz="1600" dirty="0" smtClean="0"/>
              <a:t> </a:t>
            </a:r>
            <a:endParaRPr lang="en-US" sz="1600" dirty="0">
              <a:solidFill>
                <a:srgbClr val="000000"/>
              </a:solidFill>
            </a:endParaRPr>
          </a:p>
          <a:p>
            <a:pPr fontAlgn="b"/>
            <a:r>
              <a:rPr lang="en-US" sz="1600" dirty="0"/>
              <a:t>Host confirmation</a:t>
            </a:r>
          </a:p>
          <a:p>
            <a:pPr fontAlgn="b"/>
            <a:endParaRPr lang="en-US" sz="1600" dirty="0"/>
          </a:p>
          <a:p>
            <a:pPr fontAlgn="b"/>
            <a:endParaRPr lang="en-US" sz="1600" dirty="0"/>
          </a:p>
        </p:txBody>
      </p:sp>
      <p:sp>
        <p:nvSpPr>
          <p:cNvPr id="6" name="Content Placeholder 1"/>
          <p:cNvSpPr txBox="1">
            <a:spLocks/>
          </p:cNvSpPr>
          <p:nvPr/>
        </p:nvSpPr>
        <p:spPr bwMode="auto">
          <a:xfrm>
            <a:off x="2925125" y="1232593"/>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ICMPv6</a:t>
            </a:r>
            <a:endParaRPr lang="en-US" sz="1600" dirty="0">
              <a:solidFill>
                <a:srgbClr val="000000"/>
              </a:solidFill>
            </a:endParaRPr>
          </a:p>
          <a:p>
            <a:pPr fontAlgn="b"/>
            <a:r>
              <a:rPr lang="en-US" sz="1600" dirty="0" smtClean="0"/>
              <a:t>IPv4 </a:t>
            </a:r>
            <a:r>
              <a:rPr lang="en-US" sz="1600" dirty="0"/>
              <a:t>Time-to-Live (TTL)</a:t>
            </a:r>
          </a:p>
          <a:p>
            <a:pPr fontAlgn="b"/>
            <a:r>
              <a:rPr lang="en-US" sz="1600" dirty="0" smtClean="0"/>
              <a:t>IPv6</a:t>
            </a:r>
            <a:endParaRPr lang="en-US" sz="1600" dirty="0"/>
          </a:p>
          <a:p>
            <a:pPr fontAlgn="b"/>
            <a:r>
              <a:rPr lang="en-US" sz="1600" dirty="0"/>
              <a:t>IPv6 </a:t>
            </a:r>
            <a:r>
              <a:rPr lang="en-US" sz="1600" dirty="0" err="1"/>
              <a:t>Anycast</a:t>
            </a:r>
            <a:endParaRPr lang="en-US" sz="1600" dirty="0">
              <a:solidFill>
                <a:srgbClr val="000000"/>
              </a:solidFill>
            </a:endParaRPr>
          </a:p>
          <a:p>
            <a:pPr fontAlgn="b"/>
            <a:r>
              <a:rPr lang="en-US" sz="1600" dirty="0"/>
              <a:t>IPv6 Hop Limit</a:t>
            </a:r>
            <a:endParaRPr lang="en-US" sz="1600" dirty="0">
              <a:solidFill>
                <a:srgbClr val="000000"/>
              </a:solidFill>
            </a:endParaRPr>
          </a:p>
          <a:p>
            <a:pPr fontAlgn="b"/>
            <a:r>
              <a:rPr lang="en-US" sz="1600" dirty="0" smtClean="0"/>
              <a:t>IPv6 </a:t>
            </a:r>
            <a:r>
              <a:rPr lang="en-US" sz="1600" dirty="0"/>
              <a:t>link-local address </a:t>
            </a:r>
            <a:endParaRPr lang="en-US" sz="1600" dirty="0">
              <a:solidFill>
                <a:srgbClr val="000000"/>
              </a:solidFill>
            </a:endParaRPr>
          </a:p>
          <a:p>
            <a:pPr fontAlgn="b"/>
            <a:r>
              <a:rPr lang="en-US" sz="1600" dirty="0"/>
              <a:t>IPv6 Loopback Address</a:t>
            </a:r>
          </a:p>
          <a:p>
            <a:pPr fontAlgn="b"/>
            <a:r>
              <a:rPr lang="en-US" sz="1600" dirty="0" smtClean="0"/>
              <a:t>IPv6 </a:t>
            </a:r>
            <a:r>
              <a:rPr lang="en-US" sz="1600" dirty="0"/>
              <a:t>Multicast</a:t>
            </a:r>
          </a:p>
          <a:p>
            <a:pPr fontAlgn="b"/>
            <a:r>
              <a:rPr lang="en-US" sz="1600" dirty="0"/>
              <a:t>IPv6 Prefix Length</a:t>
            </a:r>
            <a:endParaRPr lang="en-US" sz="1600" dirty="0">
              <a:solidFill>
                <a:srgbClr val="000000"/>
              </a:solidFill>
            </a:endParaRPr>
          </a:p>
          <a:p>
            <a:pPr fontAlgn="b"/>
            <a:r>
              <a:rPr lang="en-US" sz="1600" dirty="0"/>
              <a:t>IPv6 Unicast</a:t>
            </a:r>
          </a:p>
          <a:p>
            <a:pPr fontAlgn="b"/>
            <a:r>
              <a:rPr lang="en-US" sz="1600" dirty="0" smtClean="0"/>
              <a:t>Leading </a:t>
            </a:r>
            <a:r>
              <a:rPr lang="en-US" sz="1600" dirty="0"/>
              <a:t>Zeros</a:t>
            </a:r>
            <a:endParaRPr lang="en-US" sz="1600" dirty="0">
              <a:solidFill>
                <a:srgbClr val="000000"/>
              </a:solidFill>
            </a:endParaRPr>
          </a:p>
          <a:p>
            <a:pPr fontAlgn="b"/>
            <a:r>
              <a:rPr lang="en-US" sz="1600" dirty="0"/>
              <a:t>Link-local Address</a:t>
            </a:r>
          </a:p>
          <a:p>
            <a:pPr fontAlgn="b"/>
            <a:r>
              <a:rPr lang="en-US" sz="1600" dirty="0" smtClean="0"/>
              <a:t>Network </a:t>
            </a:r>
            <a:r>
              <a:rPr lang="en-US" sz="1600" dirty="0"/>
              <a:t>Address Translation (NAT64</a:t>
            </a:r>
            <a:r>
              <a:rPr lang="en-US" sz="1600" dirty="0" smtClean="0"/>
              <a:t>)</a:t>
            </a:r>
          </a:p>
          <a:p>
            <a:pPr fontAlgn="b"/>
            <a:endParaRPr lang="en-US" sz="1600" dirty="0">
              <a:solidFill>
                <a:srgbClr val="000000"/>
              </a:solidFill>
            </a:endParaRPr>
          </a:p>
          <a:p>
            <a:pPr fontAlgn="b"/>
            <a:endParaRPr lang="en-US" sz="1600" dirty="0">
              <a:solidFill>
                <a:schemeClr val="bg2"/>
              </a:solidFill>
            </a:endParaRPr>
          </a:p>
          <a:p>
            <a:pPr fontAlgn="b"/>
            <a:endParaRPr lang="en-US" sz="1600" dirty="0">
              <a:solidFill>
                <a:schemeClr val="bg2"/>
              </a:solidFill>
            </a:endParaRPr>
          </a:p>
        </p:txBody>
      </p:sp>
      <p:sp>
        <p:nvSpPr>
          <p:cNvPr id="8" name="Content Placeholder 1"/>
          <p:cNvSpPr txBox="1">
            <a:spLocks/>
          </p:cNvSpPr>
          <p:nvPr/>
        </p:nvSpPr>
        <p:spPr bwMode="auto">
          <a:xfrm>
            <a:off x="5773339" y="1232593"/>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fontAlgn="b"/>
            <a:r>
              <a:rPr lang="en-US" sz="1600" dirty="0"/>
              <a:t>Round Trip Time (RTT)</a:t>
            </a:r>
          </a:p>
          <a:p>
            <a:pPr fontAlgn="b"/>
            <a:r>
              <a:rPr lang="en-US" sz="1600" dirty="0" smtClean="0"/>
              <a:t>Route </a:t>
            </a:r>
            <a:r>
              <a:rPr lang="en-US" sz="1600" dirty="0"/>
              <a:t>redirection</a:t>
            </a:r>
            <a:endParaRPr lang="en-US" sz="1600" dirty="0">
              <a:solidFill>
                <a:srgbClr val="000000"/>
              </a:solidFill>
            </a:endParaRPr>
          </a:p>
          <a:p>
            <a:pPr fontAlgn="b"/>
            <a:r>
              <a:rPr lang="en-US" sz="1600" dirty="0" smtClean="0"/>
              <a:t>Router </a:t>
            </a:r>
            <a:r>
              <a:rPr lang="en-US" sz="1600" dirty="0"/>
              <a:t>Advertisement</a:t>
            </a:r>
            <a:endParaRPr lang="en-US" sz="1600" dirty="0">
              <a:solidFill>
                <a:srgbClr val="000000"/>
              </a:solidFill>
            </a:endParaRPr>
          </a:p>
          <a:p>
            <a:pPr fontAlgn="b"/>
            <a:r>
              <a:rPr lang="en-US" sz="1600" dirty="0"/>
              <a:t>Router Solicitation</a:t>
            </a:r>
          </a:p>
          <a:p>
            <a:pPr fontAlgn="b"/>
            <a:r>
              <a:rPr lang="en-US" sz="1600" b="1" dirty="0"/>
              <a:t>show ipv6 interface brief</a:t>
            </a:r>
          </a:p>
          <a:p>
            <a:pPr fontAlgn="b"/>
            <a:r>
              <a:rPr lang="en-US" sz="1600" b="1" dirty="0"/>
              <a:t>show ipv6 route</a:t>
            </a:r>
            <a:endParaRPr lang="en-US" sz="1600" b="1" dirty="0">
              <a:solidFill>
                <a:srgbClr val="000000"/>
              </a:solidFill>
            </a:endParaRPr>
          </a:p>
          <a:p>
            <a:pPr fontAlgn="b"/>
            <a:r>
              <a:rPr lang="en-US" sz="1600" dirty="0"/>
              <a:t>Solicited node multicast</a:t>
            </a:r>
          </a:p>
          <a:p>
            <a:pPr fontAlgn="b"/>
            <a:r>
              <a:rPr lang="en-US" sz="1600" dirty="0" smtClean="0"/>
              <a:t>Stateless </a:t>
            </a:r>
            <a:r>
              <a:rPr lang="en-US" sz="1600" dirty="0"/>
              <a:t>Address </a:t>
            </a:r>
            <a:r>
              <a:rPr lang="en-US" sz="1600" dirty="0" err="1"/>
              <a:t>Autoconfiguration</a:t>
            </a:r>
            <a:r>
              <a:rPr lang="en-US" sz="1600" dirty="0"/>
              <a:t> (SLAAC)</a:t>
            </a:r>
          </a:p>
          <a:p>
            <a:pPr fontAlgn="b"/>
            <a:r>
              <a:rPr lang="en-US" sz="1600" dirty="0"/>
              <a:t>Time exceeded</a:t>
            </a:r>
          </a:p>
          <a:p>
            <a:pPr fontAlgn="b"/>
            <a:r>
              <a:rPr lang="en-US" sz="1600" dirty="0" smtClean="0"/>
              <a:t>Tunneling</a:t>
            </a:r>
            <a:endParaRPr lang="en-US" sz="1600" dirty="0"/>
          </a:p>
          <a:p>
            <a:pPr fontAlgn="b"/>
            <a:r>
              <a:rPr lang="en-US" sz="1600" dirty="0" smtClean="0"/>
              <a:t>Unique </a:t>
            </a:r>
            <a:r>
              <a:rPr lang="en-US" sz="1600" dirty="0"/>
              <a:t>Local Address</a:t>
            </a:r>
            <a:endParaRPr lang="en-US" sz="1600" dirty="0">
              <a:solidFill>
                <a:srgbClr val="000000"/>
              </a:solidFill>
            </a:endParaRPr>
          </a:p>
          <a:p>
            <a:pPr fontAlgn="b"/>
            <a:r>
              <a:rPr lang="en-US" sz="1600" dirty="0"/>
              <a:t>Unspecified Address</a:t>
            </a:r>
          </a:p>
          <a:p>
            <a:pPr fontAlgn="b"/>
            <a:endParaRPr lang="en-US" sz="1600" dirty="0" smtClean="0"/>
          </a:p>
          <a:p>
            <a:pPr fontAlgn="b"/>
            <a:endParaRPr lang="en-US" sz="1600" dirty="0" smtClean="0"/>
          </a:p>
          <a:p>
            <a:pPr fontAlgn="b"/>
            <a:endParaRPr lang="en-US" sz="1600" dirty="0"/>
          </a:p>
        </p:txBody>
      </p:sp>
    </p:spTree>
    <p:extLst>
      <p:ext uri="{BB962C8B-B14F-4D97-AF65-F5344CB8AC3E}">
        <p14:creationId xmlns:p14="http://schemas.microsoft.com/office/powerpoint/2010/main" val="115979424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smtClean="0"/>
              <a:t/>
            </a:r>
            <a:br>
              <a:rPr lang="en-US" dirty="0" smtClean="0"/>
            </a:br>
            <a:r>
              <a:rPr lang="en-US" dirty="0" smtClean="0"/>
              <a:t>Binary and Decimal Conversion</a:t>
            </a:r>
            <a:endParaRPr lang="en-US" dirty="0"/>
          </a:p>
        </p:txBody>
      </p:sp>
      <p:sp>
        <p:nvSpPr>
          <p:cNvPr id="2" name="Content Placeholder 1"/>
          <p:cNvSpPr>
            <a:spLocks noGrp="1"/>
          </p:cNvSpPr>
          <p:nvPr>
            <p:ph idx="1"/>
          </p:nvPr>
        </p:nvSpPr>
        <p:spPr>
          <a:xfrm>
            <a:off x="234376" y="1284321"/>
            <a:ext cx="5032658" cy="4926405"/>
          </a:xfrm>
        </p:spPr>
        <p:txBody>
          <a:bodyPr/>
          <a:lstStyle/>
          <a:p>
            <a:r>
              <a:rPr lang="en-US" dirty="0" smtClean="0"/>
              <a:t>IPv4 Addresses</a:t>
            </a:r>
          </a:p>
          <a:p>
            <a:pPr lvl="1"/>
            <a:r>
              <a:rPr lang="en-US" dirty="0"/>
              <a:t>consists of a string of 32 bits, divided into four sections called </a:t>
            </a:r>
            <a:r>
              <a:rPr lang="en-US" i="1" dirty="0" smtClean="0"/>
              <a:t>octets</a:t>
            </a:r>
            <a:r>
              <a:rPr lang="en-US" dirty="0" smtClean="0"/>
              <a:t>.</a:t>
            </a:r>
          </a:p>
          <a:p>
            <a:pPr lvl="1"/>
            <a:r>
              <a:rPr lang="en-US" dirty="0"/>
              <a:t>Each octet contains 8 bits (or 1 byte) separated with a dot</a:t>
            </a:r>
            <a:r>
              <a:rPr lang="en-US" dirty="0" smtClean="0"/>
              <a:t>.</a:t>
            </a:r>
          </a:p>
          <a:p>
            <a:pPr lvl="1"/>
            <a:r>
              <a:rPr lang="en-US" dirty="0"/>
              <a:t>IPv4 addresses are commonly expressed in dotted decimal notation </a:t>
            </a:r>
            <a:endParaRPr lang="en-US" dirty="0" smtClean="0"/>
          </a:p>
          <a:p>
            <a:r>
              <a:rPr lang="en-US" dirty="0" smtClean="0"/>
              <a:t>Conversion between Binary to Decimal</a:t>
            </a:r>
          </a:p>
          <a:p>
            <a:pPr lvl="1"/>
            <a:r>
              <a:rPr lang="en-US" dirty="0" smtClean="0"/>
              <a:t>Use the chart to help with conversion</a:t>
            </a:r>
          </a:p>
        </p:txBody>
      </p:sp>
      <p:pic>
        <p:nvPicPr>
          <p:cNvPr id="8" name="Picture 7"/>
          <p:cNvPicPr>
            <a:picLocks noChangeAspect="1"/>
          </p:cNvPicPr>
          <p:nvPr/>
        </p:nvPicPr>
        <p:blipFill>
          <a:blip r:embed="rId3"/>
          <a:stretch>
            <a:fillRect/>
          </a:stretch>
        </p:blipFill>
        <p:spPr>
          <a:xfrm>
            <a:off x="5204709" y="1956951"/>
            <a:ext cx="3846377" cy="1289056"/>
          </a:xfrm>
          <a:prstGeom prst="rect">
            <a:avLst/>
          </a:prstGeom>
        </p:spPr>
      </p:pic>
      <p:pic>
        <p:nvPicPr>
          <p:cNvPr id="9" name="Picture 8"/>
          <p:cNvPicPr>
            <a:picLocks noChangeAspect="1"/>
          </p:cNvPicPr>
          <p:nvPr/>
        </p:nvPicPr>
        <p:blipFill>
          <a:blip r:embed="rId4"/>
          <a:stretch>
            <a:fillRect/>
          </a:stretch>
        </p:blipFill>
        <p:spPr>
          <a:xfrm>
            <a:off x="505326" y="4705525"/>
            <a:ext cx="8412315" cy="1760382"/>
          </a:xfrm>
          <a:prstGeom prst="rect">
            <a:avLst/>
          </a:prstGeom>
        </p:spPr>
      </p:pic>
      <p:cxnSp>
        <p:nvCxnSpPr>
          <p:cNvPr id="4" name="Straight Arrow Connector 3"/>
          <p:cNvCxnSpPr/>
          <p:nvPr/>
        </p:nvCxnSpPr>
        <p:spPr bwMode="auto">
          <a:xfrm flipV="1">
            <a:off x="5751844" y="3274375"/>
            <a:ext cx="17574" cy="41875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5" name="TextBox 4"/>
          <p:cNvSpPr txBox="1"/>
          <p:nvPr/>
        </p:nvSpPr>
        <p:spPr>
          <a:xfrm>
            <a:off x="6797318" y="3784464"/>
            <a:ext cx="788999" cy="313932"/>
          </a:xfrm>
          <a:prstGeom prst="rect">
            <a:avLst/>
          </a:prstGeom>
          <a:noFill/>
        </p:spPr>
        <p:txBody>
          <a:bodyPr wrap="none" rtlCol="0">
            <a:spAutoFit/>
          </a:bodyPr>
          <a:lstStyle/>
          <a:p>
            <a:r>
              <a:rPr lang="en-US" sz="1600" b="1" dirty="0" smtClean="0">
                <a:solidFill>
                  <a:srgbClr val="FF0000"/>
                </a:solidFill>
              </a:rPr>
              <a:t>octets</a:t>
            </a:r>
            <a:endParaRPr lang="en-US" sz="1600" b="1" dirty="0">
              <a:solidFill>
                <a:srgbClr val="FF0000"/>
              </a:solidFill>
            </a:endParaRPr>
          </a:p>
        </p:txBody>
      </p:sp>
      <p:grpSp>
        <p:nvGrpSpPr>
          <p:cNvPr id="14" name="Group 13"/>
          <p:cNvGrpSpPr/>
          <p:nvPr/>
        </p:nvGrpSpPr>
        <p:grpSpPr>
          <a:xfrm>
            <a:off x="5645888" y="1509823"/>
            <a:ext cx="2977117" cy="297712"/>
            <a:chOff x="5645888" y="1509823"/>
            <a:chExt cx="2977117" cy="297712"/>
          </a:xfrm>
        </p:grpSpPr>
        <p:cxnSp>
          <p:nvCxnSpPr>
            <p:cNvPr id="7" name="Straight Connector 6"/>
            <p:cNvCxnSpPr/>
            <p:nvPr/>
          </p:nvCxnSpPr>
          <p:spPr bwMode="auto">
            <a:xfrm>
              <a:off x="5645888" y="1509823"/>
              <a:ext cx="2977117"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bwMode="auto">
            <a:xfrm>
              <a:off x="5645888" y="1509823"/>
              <a:ext cx="0" cy="29771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bwMode="auto">
            <a:xfrm>
              <a:off x="8623005" y="1509823"/>
              <a:ext cx="0" cy="29771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
        <p:nvSpPr>
          <p:cNvPr id="16" name="TextBox 15"/>
          <p:cNvSpPr txBox="1"/>
          <p:nvPr/>
        </p:nvSpPr>
        <p:spPr>
          <a:xfrm>
            <a:off x="6277931" y="1568589"/>
            <a:ext cx="1678666" cy="313932"/>
          </a:xfrm>
          <a:prstGeom prst="rect">
            <a:avLst/>
          </a:prstGeom>
          <a:noFill/>
        </p:spPr>
        <p:txBody>
          <a:bodyPr wrap="none" rtlCol="0">
            <a:spAutoFit/>
          </a:bodyPr>
          <a:lstStyle/>
          <a:p>
            <a:r>
              <a:rPr lang="en-US" sz="1600" b="1" dirty="0" smtClean="0">
                <a:solidFill>
                  <a:srgbClr val="FF0000"/>
                </a:solidFill>
              </a:rPr>
              <a:t>Dotted Decimal</a:t>
            </a:r>
            <a:endParaRPr lang="en-US" sz="1600" b="1" dirty="0">
              <a:solidFill>
                <a:srgbClr val="FF0000"/>
              </a:solidFill>
            </a:endParaRPr>
          </a:p>
        </p:txBody>
      </p:sp>
      <p:sp>
        <p:nvSpPr>
          <p:cNvPr id="17" name="TextBox 16"/>
          <p:cNvSpPr txBox="1"/>
          <p:nvPr/>
        </p:nvSpPr>
        <p:spPr>
          <a:xfrm>
            <a:off x="5528188" y="2802770"/>
            <a:ext cx="442749" cy="286232"/>
          </a:xfrm>
          <a:prstGeom prst="rect">
            <a:avLst/>
          </a:prstGeom>
          <a:noFill/>
        </p:spPr>
        <p:txBody>
          <a:bodyPr wrap="none" rtlCol="0">
            <a:spAutoFit/>
          </a:bodyPr>
          <a:lstStyle/>
          <a:p>
            <a:r>
              <a:rPr lang="en-US" sz="1400" b="1" dirty="0" smtClean="0">
                <a:solidFill>
                  <a:srgbClr val="0000FF"/>
                </a:solidFill>
              </a:rPr>
              <a:t>1st</a:t>
            </a:r>
            <a:endParaRPr lang="en-US" sz="1400" b="1" dirty="0">
              <a:solidFill>
                <a:srgbClr val="0000FF"/>
              </a:solidFill>
            </a:endParaRPr>
          </a:p>
        </p:txBody>
      </p:sp>
      <p:sp>
        <p:nvSpPr>
          <p:cNvPr id="18" name="TextBox 17"/>
          <p:cNvSpPr txBox="1"/>
          <p:nvPr/>
        </p:nvSpPr>
        <p:spPr>
          <a:xfrm>
            <a:off x="6374687" y="2820695"/>
            <a:ext cx="502062" cy="286232"/>
          </a:xfrm>
          <a:prstGeom prst="rect">
            <a:avLst/>
          </a:prstGeom>
          <a:noFill/>
        </p:spPr>
        <p:txBody>
          <a:bodyPr wrap="none" rtlCol="0">
            <a:spAutoFit/>
          </a:bodyPr>
          <a:lstStyle/>
          <a:p>
            <a:r>
              <a:rPr lang="en-US" sz="1400" b="1" dirty="0" smtClean="0">
                <a:solidFill>
                  <a:srgbClr val="0000FF"/>
                </a:solidFill>
              </a:rPr>
              <a:t>2nd</a:t>
            </a:r>
            <a:endParaRPr lang="en-US" sz="1400" b="1" dirty="0">
              <a:solidFill>
                <a:srgbClr val="0000FF"/>
              </a:solidFill>
            </a:endParaRPr>
          </a:p>
        </p:txBody>
      </p:sp>
      <p:sp>
        <p:nvSpPr>
          <p:cNvPr id="19" name="TextBox 18"/>
          <p:cNvSpPr txBox="1"/>
          <p:nvPr/>
        </p:nvSpPr>
        <p:spPr>
          <a:xfrm>
            <a:off x="7386192" y="2827850"/>
            <a:ext cx="463589" cy="286232"/>
          </a:xfrm>
          <a:prstGeom prst="rect">
            <a:avLst/>
          </a:prstGeom>
          <a:noFill/>
        </p:spPr>
        <p:txBody>
          <a:bodyPr wrap="none" rtlCol="0">
            <a:spAutoFit/>
          </a:bodyPr>
          <a:lstStyle/>
          <a:p>
            <a:r>
              <a:rPr lang="en-US" sz="1400" b="1" dirty="0" smtClean="0">
                <a:solidFill>
                  <a:srgbClr val="0000FF"/>
                </a:solidFill>
              </a:rPr>
              <a:t>3rd</a:t>
            </a:r>
            <a:endParaRPr lang="en-US" sz="1400" b="1" dirty="0">
              <a:solidFill>
                <a:srgbClr val="0000FF"/>
              </a:solidFill>
            </a:endParaRPr>
          </a:p>
        </p:txBody>
      </p:sp>
      <p:sp>
        <p:nvSpPr>
          <p:cNvPr id="20" name="TextBox 19"/>
          <p:cNvSpPr txBox="1"/>
          <p:nvPr/>
        </p:nvSpPr>
        <p:spPr>
          <a:xfrm>
            <a:off x="8396821" y="2834983"/>
            <a:ext cx="452368" cy="286232"/>
          </a:xfrm>
          <a:prstGeom prst="rect">
            <a:avLst/>
          </a:prstGeom>
          <a:noFill/>
        </p:spPr>
        <p:txBody>
          <a:bodyPr wrap="none" rtlCol="0">
            <a:spAutoFit/>
          </a:bodyPr>
          <a:lstStyle/>
          <a:p>
            <a:r>
              <a:rPr lang="en-US" sz="1400" b="1" dirty="0" smtClean="0">
                <a:solidFill>
                  <a:srgbClr val="0000FF"/>
                </a:solidFill>
              </a:rPr>
              <a:t>4th</a:t>
            </a:r>
            <a:endParaRPr lang="en-US" sz="1400" b="1" dirty="0">
              <a:solidFill>
                <a:srgbClr val="0000FF"/>
              </a:solidFill>
            </a:endParaRPr>
          </a:p>
        </p:txBody>
      </p:sp>
      <p:cxnSp>
        <p:nvCxnSpPr>
          <p:cNvPr id="21" name="Straight Arrow Connector 20"/>
          <p:cNvCxnSpPr/>
          <p:nvPr/>
        </p:nvCxnSpPr>
        <p:spPr bwMode="auto">
          <a:xfrm flipV="1">
            <a:off x="6562342" y="3267253"/>
            <a:ext cx="17574" cy="41875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bwMode="auto">
          <a:xfrm flipV="1">
            <a:off x="7600412" y="3253756"/>
            <a:ext cx="17574" cy="41875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bwMode="auto">
          <a:xfrm flipV="1">
            <a:off x="8596307" y="3267253"/>
            <a:ext cx="17574" cy="41875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bwMode="auto">
          <a:xfrm>
            <a:off x="5760631" y="3672515"/>
            <a:ext cx="2862374" cy="2061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6963371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Address </a:t>
            </a:r>
            <a:r>
              <a:rPr lang="en-US" dirty="0" smtClean="0"/>
              <a:t>Structure</a:t>
            </a:r>
            <a:endParaRPr lang="en-US" dirty="0"/>
          </a:p>
        </p:txBody>
      </p:sp>
      <p:sp>
        <p:nvSpPr>
          <p:cNvPr id="2" name="Content Placeholder 1"/>
          <p:cNvSpPr>
            <a:spLocks noGrp="1"/>
          </p:cNvSpPr>
          <p:nvPr>
            <p:ph idx="1"/>
          </p:nvPr>
        </p:nvSpPr>
        <p:spPr>
          <a:xfrm>
            <a:off x="232349" y="1232592"/>
            <a:ext cx="4568252" cy="5264461"/>
          </a:xfrm>
        </p:spPr>
        <p:txBody>
          <a:bodyPr>
            <a:normAutofit/>
          </a:bodyPr>
          <a:lstStyle/>
          <a:p>
            <a:r>
              <a:rPr lang="en-US" dirty="0" smtClean="0"/>
              <a:t>The IP address gives a device a unique address over a network.</a:t>
            </a:r>
          </a:p>
          <a:p>
            <a:r>
              <a:rPr lang="en-US" dirty="0" smtClean="0"/>
              <a:t>The Subnet Mask used to identify the network and host portion of an IPv4 address.</a:t>
            </a:r>
          </a:p>
          <a:p>
            <a:r>
              <a:rPr lang="en-US" dirty="0" smtClean="0"/>
              <a:t>The 1s identify the Network portion and the 0s the Host portion.</a:t>
            </a:r>
          </a:p>
        </p:txBody>
      </p:sp>
      <p:pic>
        <p:nvPicPr>
          <p:cNvPr id="5" name="Picture 4"/>
          <p:cNvPicPr>
            <a:picLocks noChangeAspect="1"/>
          </p:cNvPicPr>
          <p:nvPr/>
        </p:nvPicPr>
        <p:blipFill>
          <a:blip r:embed="rId3"/>
          <a:stretch>
            <a:fillRect/>
          </a:stretch>
        </p:blipFill>
        <p:spPr>
          <a:xfrm>
            <a:off x="4704137" y="1705225"/>
            <a:ext cx="4358352" cy="2578017"/>
          </a:xfrm>
          <a:prstGeom prst="rect">
            <a:avLst/>
          </a:prstGeom>
        </p:spPr>
      </p:pic>
      <p:cxnSp>
        <p:nvCxnSpPr>
          <p:cNvPr id="6" name="Straight Arrow Connector 5"/>
          <p:cNvCxnSpPr/>
          <p:nvPr/>
        </p:nvCxnSpPr>
        <p:spPr bwMode="auto">
          <a:xfrm flipV="1">
            <a:off x="6044277" y="3946008"/>
            <a:ext cx="10632" cy="94629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 name="TextBox 6"/>
          <p:cNvSpPr txBox="1"/>
          <p:nvPr/>
        </p:nvSpPr>
        <p:spPr>
          <a:xfrm>
            <a:off x="5117796" y="4892306"/>
            <a:ext cx="1874231" cy="313932"/>
          </a:xfrm>
          <a:prstGeom prst="rect">
            <a:avLst/>
          </a:prstGeom>
          <a:noFill/>
        </p:spPr>
        <p:txBody>
          <a:bodyPr wrap="none" rtlCol="0">
            <a:spAutoFit/>
          </a:bodyPr>
          <a:lstStyle/>
          <a:p>
            <a:r>
              <a:rPr lang="en-US" sz="1600" b="1" dirty="0" smtClean="0">
                <a:solidFill>
                  <a:srgbClr val="FF0000"/>
                </a:solidFill>
              </a:rPr>
              <a:t>1s is </a:t>
            </a:r>
            <a:r>
              <a:rPr lang="en-US" sz="1600" b="1" smtClean="0">
                <a:solidFill>
                  <a:srgbClr val="FF0000"/>
                </a:solidFill>
              </a:rPr>
              <a:t>the Network</a:t>
            </a:r>
            <a:endParaRPr lang="en-US" sz="1600" b="1" dirty="0">
              <a:solidFill>
                <a:srgbClr val="FF0000"/>
              </a:solidFill>
            </a:endParaRPr>
          </a:p>
        </p:txBody>
      </p:sp>
      <p:sp>
        <p:nvSpPr>
          <p:cNvPr id="8" name="TextBox 7"/>
          <p:cNvSpPr txBox="1"/>
          <p:nvPr/>
        </p:nvSpPr>
        <p:spPr>
          <a:xfrm>
            <a:off x="7486355" y="4892306"/>
            <a:ext cx="1519968" cy="313932"/>
          </a:xfrm>
          <a:prstGeom prst="rect">
            <a:avLst/>
          </a:prstGeom>
          <a:noFill/>
        </p:spPr>
        <p:txBody>
          <a:bodyPr wrap="none" rtlCol="0">
            <a:spAutoFit/>
          </a:bodyPr>
          <a:lstStyle/>
          <a:p>
            <a:r>
              <a:rPr lang="en-US" sz="1600" b="1" dirty="0" smtClean="0">
                <a:solidFill>
                  <a:srgbClr val="FF0000"/>
                </a:solidFill>
              </a:rPr>
              <a:t>0s is the Host</a:t>
            </a:r>
            <a:endParaRPr lang="en-US" sz="1600" b="1" dirty="0">
              <a:solidFill>
                <a:srgbClr val="FF0000"/>
              </a:solidFill>
            </a:endParaRPr>
          </a:p>
        </p:txBody>
      </p:sp>
      <p:cxnSp>
        <p:nvCxnSpPr>
          <p:cNvPr id="9" name="Straight Arrow Connector 8"/>
          <p:cNvCxnSpPr/>
          <p:nvPr/>
        </p:nvCxnSpPr>
        <p:spPr bwMode="auto">
          <a:xfrm flipV="1">
            <a:off x="8540778" y="3946008"/>
            <a:ext cx="10632" cy="94629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63035400"/>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IPv4 Network Addresses</a:t>
            </a:r>
            <a:r>
              <a:rPr lang="en-US" dirty="0"/>
              <a:t/>
            </a:r>
            <a:br>
              <a:rPr lang="en-US" dirty="0"/>
            </a:br>
            <a:r>
              <a:rPr lang="en-US" dirty="0"/>
              <a:t>IPv4 Address </a:t>
            </a:r>
            <a:r>
              <a:rPr lang="en-US" dirty="0" smtClean="0"/>
              <a:t>Structure</a:t>
            </a:r>
            <a:endParaRPr lang="en-US" dirty="0"/>
          </a:p>
        </p:txBody>
      </p:sp>
      <p:sp>
        <p:nvSpPr>
          <p:cNvPr id="2" name="Content Placeholder 1"/>
          <p:cNvSpPr>
            <a:spLocks noGrp="1"/>
          </p:cNvSpPr>
          <p:nvPr>
            <p:ph idx="1"/>
          </p:nvPr>
        </p:nvSpPr>
        <p:spPr>
          <a:xfrm>
            <a:off x="232349" y="1232592"/>
            <a:ext cx="3396676" cy="5264461"/>
          </a:xfrm>
        </p:spPr>
        <p:txBody>
          <a:bodyPr>
            <a:normAutofit/>
          </a:bodyPr>
          <a:lstStyle/>
          <a:p>
            <a:r>
              <a:rPr lang="en-US" dirty="0" smtClean="0"/>
              <a:t>Logical AND</a:t>
            </a:r>
          </a:p>
          <a:p>
            <a:pPr lvl="1"/>
            <a:r>
              <a:rPr lang="en-US" dirty="0" smtClean="0"/>
              <a:t>You can identify the network address to which an IPv4 address belongs.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58" y="3261572"/>
            <a:ext cx="1473200" cy="1206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607" y="1522968"/>
            <a:ext cx="5781418" cy="4149170"/>
          </a:xfrm>
          <a:prstGeom prst="rect">
            <a:avLst/>
          </a:prstGeom>
        </p:spPr>
      </p:pic>
    </p:spTree>
    <p:extLst>
      <p:ext uri="{BB962C8B-B14F-4D97-AF65-F5344CB8AC3E}">
        <p14:creationId xmlns:p14="http://schemas.microsoft.com/office/powerpoint/2010/main" val="1060049688"/>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25862</TotalTime>
  <Pages>28</Pages>
  <Words>3295</Words>
  <Application>Microsoft Macintosh PowerPoint</Application>
  <PresentationFormat>On-screen Show (4:3)</PresentationFormat>
  <Paragraphs>565</Paragraphs>
  <Slides>62</Slides>
  <Notes>61</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Courier New</vt:lpstr>
      <vt:lpstr>ＭＳ Ｐゴシック</vt:lpstr>
      <vt:lpstr>Wingdings</vt:lpstr>
      <vt:lpstr>Arial</vt:lpstr>
      <vt:lpstr>PPT-TMPLT-WHT_C</vt:lpstr>
      <vt:lpstr>NetAcad-4F_PPT-WHT_060408</vt:lpstr>
      <vt:lpstr>Instructor Materials Chapter 7: IP Addressing</vt:lpstr>
      <vt:lpstr>PowerPoint Presentation</vt:lpstr>
      <vt:lpstr>Chapter 7: IP Addressing</vt:lpstr>
      <vt:lpstr>Chapter 7 - Sections &amp; Objectives</vt:lpstr>
      <vt:lpstr>7.1 IPv4 Network Addresses</vt:lpstr>
      <vt:lpstr>IPv4 Network Addresses Binary and Decimal Conversion</vt:lpstr>
      <vt:lpstr>IPv4 Network Addresses Binary and Decimal Conversion</vt:lpstr>
      <vt:lpstr>IPv4 Network Addresses IPv4 Address Structure</vt:lpstr>
      <vt:lpstr>IPv4 Network Addresses IPv4 Address Structure</vt:lpstr>
      <vt:lpstr>IPv4 Network Addresses Activity ANDing</vt:lpstr>
      <vt:lpstr>IPv4 Network Addresses Activity ANDing</vt:lpstr>
      <vt:lpstr>IPv4 Network Addresses IPv4 Address Structure</vt:lpstr>
      <vt:lpstr>IPv4 Network Addresses Prefix Length</vt:lpstr>
      <vt:lpstr>IPv4 Network Addresses IPv4 Networks, Hosts, and Broadcast</vt:lpstr>
      <vt:lpstr>IPv4 Network Addresses IPv4 Networks, Hosts, and Broadcast</vt:lpstr>
      <vt:lpstr>IPv4 Network Addresses IPv4 Networks, Hosts, and Broadcast</vt:lpstr>
      <vt:lpstr>IPv4 Network Addresses IPv4 Networks, Hosts, and Broadcast</vt:lpstr>
      <vt:lpstr>IPv4 Network Addresses IPv4 Networks, Hosts, and Broadcast</vt:lpstr>
      <vt:lpstr>IPv4 Network Addresses Graded Exercise</vt:lpstr>
      <vt:lpstr>IPv4 Network Addresses IPv4 Unicast, Broadcast, and Multicast</vt:lpstr>
      <vt:lpstr>IPv4 Network Addresses IPv4 Unicast, Broadcast, and Multicast</vt:lpstr>
      <vt:lpstr>IPv4 Network Addresses Types of IPv4 Addresses</vt:lpstr>
      <vt:lpstr>IPv4 Network Addresses Activity – Private or Public IP Address</vt:lpstr>
      <vt:lpstr>IPv4 Network Addresses Types of IPv4 Addresses</vt:lpstr>
      <vt:lpstr>IPv4 Network Addresses Types of IPv4 Addresses</vt:lpstr>
      <vt:lpstr>7.2 IPv6 Network Addresses</vt:lpstr>
      <vt:lpstr>IPv6 Network Addresses IPv4 Issues</vt:lpstr>
      <vt:lpstr>IPv6 Network Addresses IPv4 Issues</vt:lpstr>
      <vt:lpstr>IPv6 Network Addresses IPv6 Addressing</vt:lpstr>
      <vt:lpstr>IPv6 Network Addresses IPv6 Addressing</vt:lpstr>
      <vt:lpstr>IPv6 Network Addresses IPv6 Addressing Rule on compression</vt:lpstr>
      <vt:lpstr>IPv6 Network Addresses IPv6 Addressing</vt:lpstr>
      <vt:lpstr>IPv6 Network Addresses Activity – IPv6 Compression</vt:lpstr>
      <vt:lpstr>IPv6 Network Addresses Activity – IPv6 Compression</vt:lpstr>
      <vt:lpstr>IPv6 Network Addresses Activity – IPv6 Compression</vt:lpstr>
      <vt:lpstr>IPv6 Network Addresses Types of IPv6 Addresses</vt:lpstr>
      <vt:lpstr>IPv6 Network Addresses Types of IPv6 Addresses</vt:lpstr>
      <vt:lpstr>IPv6 Network Addresses Types of IPv6 Addresses</vt:lpstr>
      <vt:lpstr>IPv6 Network Addresses Link-Local Unicast Addresses</vt:lpstr>
      <vt:lpstr>IPv6 Network Addresses Activity – Identify types of IPv6 Addresses</vt:lpstr>
      <vt:lpstr>IPv6 Network Addresses IPv6 Unicast Addresses</vt:lpstr>
      <vt:lpstr>IPv6 Network Addresses IPv6 Unicast Addresses</vt:lpstr>
      <vt:lpstr>IPv6 Network Addresses Configuring IPv6 in a router and a PC</vt:lpstr>
      <vt:lpstr>IPv6 Network Addresses Dynamic Configuration - SLAAC</vt:lpstr>
      <vt:lpstr>IPv6 Network Addresses Dynamic Configuration – SLAAC (cont’d)</vt:lpstr>
      <vt:lpstr>IPv6 Network Addresses Dynamic Configuration – SLAAC (cont’d)</vt:lpstr>
      <vt:lpstr>IPv6 Network Addresses Dynamic Configuration – SLAAC (cont’d)</vt:lpstr>
      <vt:lpstr>IPv6 Network Addresses Dynamic Configuration – SLAAC (cont’d)</vt:lpstr>
      <vt:lpstr>IPv6 Network Addresses Dynamic Configuration – EUI-64</vt:lpstr>
      <vt:lpstr>IPv6 Network Addresses Dynamic Configuration – EUI-64 (cont’d)</vt:lpstr>
      <vt:lpstr>IPv6 Network Addresses Dynamic Configuration – EUI-64 (cont’d)</vt:lpstr>
      <vt:lpstr>IPv6 Network Addresses Dynamic Configuration – EUI-64 (cont’d)</vt:lpstr>
      <vt:lpstr>IPv6 Network Addresses IPv6 Multicast Addresses</vt:lpstr>
      <vt:lpstr>7.3 Connectivity Verification</vt:lpstr>
      <vt:lpstr>Connectivity Verification ICMP</vt:lpstr>
      <vt:lpstr>Connectivity Verification Testing and Verification</vt:lpstr>
      <vt:lpstr>7.4 Chapter Summary</vt:lpstr>
      <vt:lpstr>Chapter Summary Summary</vt:lpstr>
      <vt:lpstr>PowerPoint Presentation</vt:lpstr>
      <vt:lpstr>PowerPoint Presentation</vt:lpstr>
      <vt:lpstr>Section 7.1 New Terms and Commands</vt:lpstr>
      <vt:lpstr>Section 7.2 New Terms and Commands</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Edper Castro</cp:lastModifiedBy>
  <cp:revision>989</cp:revision>
  <cp:lastPrinted>1999-01-27T00:54:54Z</cp:lastPrinted>
  <dcterms:created xsi:type="dcterms:W3CDTF">2006-10-23T15:07:30Z</dcterms:created>
  <dcterms:modified xsi:type="dcterms:W3CDTF">2016-11-21T03:50:29Z</dcterms:modified>
</cp:coreProperties>
</file>